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73" r:id="rId4"/>
    <p:sldId id="275" r:id="rId5"/>
    <p:sldId id="257" r:id="rId6"/>
    <p:sldId id="281" r:id="rId7"/>
    <p:sldId id="284" r:id="rId8"/>
    <p:sldId id="265" r:id="rId9"/>
    <p:sldId id="266" r:id="rId10"/>
    <p:sldId id="280" r:id="rId11"/>
    <p:sldId id="283" r:id="rId12"/>
    <p:sldId id="279" r:id="rId13"/>
    <p:sldId id="285" r:id="rId14"/>
    <p:sldId id="264" r:id="rId15"/>
    <p:sldId id="282" r:id="rId16"/>
    <p:sldId id="287" r:id="rId17"/>
    <p:sldId id="286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dec Pro ExtraBold" pitchFamily="2" charset="0"/>
      <p:regular r:id="rId23"/>
      <p:bold r:id="rId24"/>
    </p:embeddedFont>
    <p:embeddedFont>
      <p:font typeface="Roca One Bold" pitchFamily="2" charset="77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857C07"/>
    <a:srgbClr val="228507"/>
    <a:srgbClr val="556634"/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4F7C5-793B-6F81-4AE3-1C272F0A15EB}" v="10" dt="2024-05-01T15:35:47.780"/>
    <p1510:client id="{858EA8EA-6616-AA42-A9CA-1947FF7325BE}" v="16" dt="2024-05-01T17:12:46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58" d="100"/>
          <a:sy n="58" d="100"/>
        </p:scale>
        <p:origin x="232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JY2T1GSLIY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CJIRnALoaA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8061" r="-74" b="-797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53490"/>
            <a:ext cx="12224090" cy="554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48"/>
              </a:lnSpc>
            </a:pPr>
            <a:r>
              <a:rPr lang="en-US" sz="13150">
                <a:solidFill>
                  <a:srgbClr val="FFFFFF"/>
                </a:solidFill>
                <a:latin typeface="Roca One Bold"/>
              </a:rPr>
              <a:t>John Deere Smart Test Analysis </a:t>
            </a:r>
            <a:endParaRPr lang="en-US" sz="13164">
              <a:solidFill>
                <a:srgbClr val="FFFFFF"/>
              </a:solidFill>
              <a:latin typeface="Roca On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301121"/>
            <a:ext cx="7200900" cy="1871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800" spc="208">
                <a:solidFill>
                  <a:srgbClr val="FFFFFF"/>
                </a:solidFill>
                <a:latin typeface="Codec Pro ExtraBold"/>
              </a:rPr>
              <a:t>Natalie Boll, Nick Butzler, Audrey Graham, Madelyn Harrington, Hayden Slinger</a:t>
            </a:r>
            <a:endParaRPr lang="en-US" sz="2800" u="none" strike="noStrike" spc="208">
              <a:solidFill>
                <a:srgbClr val="FFFFFF"/>
              </a:solidFill>
              <a:latin typeface="Codec Pro ExtraBold"/>
            </a:endParaRPr>
          </a:p>
        </p:txBody>
      </p:sp>
      <p:pic>
        <p:nvPicPr>
          <p:cNvPr id="3074" name="Picture 2" descr="Logo - John Deere Logo - CleanPNG / KissPNG">
            <a:extLst>
              <a:ext uri="{FF2B5EF4-FFF2-40B4-BE49-F238E27FC236}">
                <a16:creationId xmlns:a16="http://schemas.microsoft.com/office/drawing/2014/main" id="{55105B82-19AA-2146-9463-58BFCC2B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20F2181-EF4A-2798-7008-5D7518BBEE0F}"/>
              </a:ext>
            </a:extLst>
          </p:cNvPr>
          <p:cNvSpPr txBox="1"/>
          <p:nvPr/>
        </p:nvSpPr>
        <p:spPr>
          <a:xfrm>
            <a:off x="1028700" y="9414593"/>
            <a:ext cx="888305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i="1" spc="208">
                <a:solidFill>
                  <a:srgbClr val="FFFFFF"/>
                </a:solidFill>
                <a:latin typeface="Source Sans Pro"/>
                <a:ea typeface="Source Sans Pro"/>
              </a:rPr>
              <a:t>*Video demos in this presentation are confidential and cannot be accessed or viewed by the public.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John Deere Capstone">
            <a:hlinkClick r:id="" action="ppaction://media"/>
            <a:extLst>
              <a:ext uri="{FF2B5EF4-FFF2-40B4-BE49-F238E27FC236}">
                <a16:creationId xmlns:a16="http://schemas.microsoft.com/office/drawing/2014/main" id="{C4D7663E-D746-8D7B-8E39-605A6A2934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088" y="157163"/>
            <a:ext cx="17608549" cy="99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7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3">
            <a:extLst>
              <a:ext uri="{FF2B5EF4-FFF2-40B4-BE49-F238E27FC236}">
                <a16:creationId xmlns:a16="http://schemas.microsoft.com/office/drawing/2014/main" id="{846C996C-0326-BA06-A43A-833F4CF89D9B}"/>
              </a:ext>
            </a:extLst>
          </p:cNvPr>
          <p:cNvSpPr txBox="1"/>
          <p:nvPr/>
        </p:nvSpPr>
        <p:spPr>
          <a:xfrm>
            <a:off x="414338" y="483816"/>
            <a:ext cx="876734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Pich Up Hitch Performance Example</a:t>
            </a:r>
            <a:endParaRPr lang="en-US" sz="3600" u="none" strike="noStrike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Roca One Bold"/>
            </a:endParaRPr>
          </a:p>
        </p:txBody>
      </p:sp>
      <p:pic>
        <p:nvPicPr>
          <p:cNvPr id="14" name="Online Media 13" title="John Deere 2">
            <a:hlinkClick r:id="" action="ppaction://media"/>
            <a:extLst>
              <a:ext uri="{FF2B5EF4-FFF2-40B4-BE49-F238E27FC236}">
                <a16:creationId xmlns:a16="http://schemas.microsoft.com/office/drawing/2014/main" id="{06F27EB9-D32B-D708-17B5-0DE381F3EE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4195" y="1050266"/>
            <a:ext cx="16161198" cy="90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9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2" descr="Logo - John Deere Logo - CleanPNG / KissPNG">
            <a:extLst>
              <a:ext uri="{FF2B5EF4-FFF2-40B4-BE49-F238E27FC236}">
                <a16:creationId xmlns:a16="http://schemas.microsoft.com/office/drawing/2014/main" id="{93B9CD55-DD03-5247-A183-8736290B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17D7344E-A16C-C693-3072-2FD9E22CFE9D}"/>
              </a:ext>
            </a:extLst>
          </p:cNvPr>
          <p:cNvSpPr txBox="1"/>
          <p:nvPr/>
        </p:nvSpPr>
        <p:spPr>
          <a:xfrm>
            <a:off x="5172647" y="195780"/>
            <a:ext cx="876734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USB </a:t>
            </a:r>
            <a:r>
              <a:rPr lang="en-US" sz="3600" err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Steckdose</a:t>
            </a: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 preforms the worst compared to average first pass yield.</a:t>
            </a:r>
            <a:endParaRPr lang="en-US" sz="3600" u="none" strike="noStrike" err="1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Roca One Bold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572E0C4-0CFB-77B9-CBD4-7A146C7CC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1279017"/>
            <a:ext cx="7592949" cy="4672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843C59-9D94-50FA-350B-71029B9ECCC3}"/>
              </a:ext>
            </a:extLst>
          </p:cNvPr>
          <p:cNvSpPr/>
          <p:nvPr/>
        </p:nvSpPr>
        <p:spPr>
          <a:xfrm>
            <a:off x="5303519" y="1612772"/>
            <a:ext cx="7323202" cy="353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1E591-CA99-3213-A4E0-82FB43493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67" y="7132892"/>
            <a:ext cx="3752278" cy="2959227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846C996C-0326-BA06-A43A-833F4CF89D9B}"/>
              </a:ext>
            </a:extLst>
          </p:cNvPr>
          <p:cNvSpPr txBox="1"/>
          <p:nvPr/>
        </p:nvSpPr>
        <p:spPr>
          <a:xfrm>
            <a:off x="9713786" y="6637728"/>
            <a:ext cx="876734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Overall average FPY</a:t>
            </a:r>
            <a:endParaRPr lang="en-US" sz="3200" u="none" strike="noStrike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Roca One Bold"/>
            </a:endParaRPr>
          </a:p>
        </p:txBody>
      </p:sp>
      <p:pic>
        <p:nvPicPr>
          <p:cNvPr id="12" name="Picture 11" descr="A graph of a graph showing the average fpy&#10;&#10;Description automatically generated">
            <a:extLst>
              <a:ext uri="{FF2B5EF4-FFF2-40B4-BE49-F238E27FC236}">
                <a16:creationId xmlns:a16="http://schemas.microsoft.com/office/drawing/2014/main" id="{DE6BD126-4D90-116B-9086-BAC6434AC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530" y="7136702"/>
            <a:ext cx="3785044" cy="295274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1590293-B7AC-929A-144F-7CFB52896968}"/>
              </a:ext>
            </a:extLst>
          </p:cNvPr>
          <p:cNvSpPr txBox="1"/>
          <p:nvPr/>
        </p:nvSpPr>
        <p:spPr>
          <a:xfrm>
            <a:off x="3395281" y="6637157"/>
            <a:ext cx="876734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USB </a:t>
            </a:r>
            <a:r>
              <a:rPr lang="en-US" sz="3200" err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Steckdose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 average FPY</a:t>
            </a:r>
            <a:endParaRPr lang="en-US" sz="3200" u="none" strike="noStrike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Roca One 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26B5909-2E40-6892-B315-B719326C68FD}"/>
              </a:ext>
            </a:extLst>
          </p:cNvPr>
          <p:cNvSpPr txBox="1"/>
          <p:nvPr/>
        </p:nvSpPr>
        <p:spPr>
          <a:xfrm>
            <a:off x="14107522" y="3827610"/>
            <a:ext cx="87673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*</a:t>
            </a:r>
            <a:r>
              <a:rPr lang="en-US" sz="2000" i="1" err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Steckdose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  <a:cs typeface="Roca One Bold"/>
              </a:rPr>
              <a:t> is German for Outlet</a:t>
            </a:r>
            <a:endParaRPr lang="en-US" sz="2000" i="1" u="none" strike="noStrike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Roca One Bold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F995BA8-282D-270B-B3CA-210CC33886A1}"/>
              </a:ext>
            </a:extLst>
          </p:cNvPr>
          <p:cNvSpPr/>
          <p:nvPr/>
        </p:nvSpPr>
        <p:spPr>
          <a:xfrm>
            <a:off x="6318504" y="9070848"/>
            <a:ext cx="786384" cy="71323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1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8E9D3F-8FFC-44B7-BFB9-B2888CCB5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7D7344E-A16C-C693-3072-2FD9E22CFE9D}"/>
              </a:ext>
            </a:extLst>
          </p:cNvPr>
          <p:cNvSpPr txBox="1"/>
          <p:nvPr/>
        </p:nvSpPr>
        <p:spPr>
          <a:xfrm>
            <a:off x="458512" y="1683544"/>
            <a:ext cx="6260922" cy="480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Low PPK's – high variance &amp; skewed to limits: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chemeClr val="tx1">
                  <a:lumMod val="50000"/>
                  <a:lumOff val="50000"/>
                </a:schemeClr>
              </a:solidFill>
              <a:latin typeface="Roca One Bold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Power socket ECE on RHK (</a:t>
            </a:r>
            <a:r>
              <a:rPr lang="en-US" sz="4000" err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Kraftsteckdoese</a:t>
            </a:r>
            <a:r>
              <a:rPr 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-ECE-auf RHK)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B26B5909-2E40-6892-B315-B719326C68FD}"/>
              </a:ext>
            </a:extLst>
          </p:cNvPr>
          <p:cNvSpPr txBox="1"/>
          <p:nvPr/>
        </p:nvSpPr>
        <p:spPr>
          <a:xfrm>
            <a:off x="453940" y="7402068"/>
            <a:ext cx="7719390" cy="1810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*</a:t>
            </a:r>
            <a:r>
              <a:rPr lang="en-US" sz="2000" i="1" err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Steckdose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  <a:latin typeface="Roca One Bold"/>
              </a:rPr>
              <a:t> is German for Outlet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3025BF1-1F1A-B7EF-0167-226A6426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65" y="989290"/>
            <a:ext cx="10314088" cy="206281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923961-7523-4DA3-A6B8-16492042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1637" y="6820380"/>
            <a:ext cx="5268798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 descr="Logo - John Deere Logo - CleanPNG / KissPNG">
            <a:extLst>
              <a:ext uri="{FF2B5EF4-FFF2-40B4-BE49-F238E27FC236}">
                <a16:creationId xmlns:a16="http://schemas.microsoft.com/office/drawing/2014/main" id="{93B9CD55-DD03-5247-A183-8736290B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26910" y="-593306"/>
            <a:ext cx="3163371" cy="316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254C35E-1EFC-AA61-4386-5A81F35B1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629" y="3280552"/>
            <a:ext cx="7100316" cy="64067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481A8-E0DB-C413-4F9F-46B45BA3620A}"/>
              </a:ext>
            </a:extLst>
          </p:cNvPr>
          <p:cNvSpPr/>
          <p:nvPr/>
        </p:nvSpPr>
        <p:spPr>
          <a:xfrm>
            <a:off x="14776703" y="1146428"/>
            <a:ext cx="1397890" cy="142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B50C7E-B48A-6563-35CD-F572CC495748}"/>
              </a:ext>
            </a:extLst>
          </p:cNvPr>
          <p:cNvSpPr/>
          <p:nvPr/>
        </p:nvSpPr>
        <p:spPr>
          <a:xfrm>
            <a:off x="7461502" y="3533011"/>
            <a:ext cx="6811138" cy="2950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4DAD8685-A7E7-2B08-21D5-6BFAAE0B576B}"/>
              </a:ext>
            </a:extLst>
          </p:cNvPr>
          <p:cNvSpPr txBox="1"/>
          <p:nvPr/>
        </p:nvSpPr>
        <p:spPr>
          <a:xfrm>
            <a:off x="14407683" y="4668012"/>
            <a:ext cx="3869766" cy="1810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We can see this this distribution is skewed towards the lower limit – This may be because lower and upper limits are either not set correctly or that the tests are not performing as expected.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B80B473-969B-C305-F738-A2C3F207B648}"/>
              </a:ext>
            </a:extLst>
          </p:cNvPr>
          <p:cNvSpPr/>
          <p:nvPr/>
        </p:nvSpPr>
        <p:spPr>
          <a:xfrm>
            <a:off x="12755880" y="5779008"/>
            <a:ext cx="786384" cy="71323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353FE7E5-7586-2665-092B-372CA3219615}"/>
              </a:ext>
            </a:extLst>
          </p:cNvPr>
          <p:cNvSpPr/>
          <p:nvPr/>
        </p:nvSpPr>
        <p:spPr>
          <a:xfrm>
            <a:off x="10469880" y="3529584"/>
            <a:ext cx="786384" cy="71323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4834A4-8228-4E4C-DEB9-62D23949CAA8}"/>
              </a:ext>
            </a:extLst>
          </p:cNvPr>
          <p:cNvCxnSpPr/>
          <p:nvPr/>
        </p:nvCxnSpPr>
        <p:spPr>
          <a:xfrm flipH="1">
            <a:off x="9838944" y="1719072"/>
            <a:ext cx="5687568" cy="2048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63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22308"/>
            <a:ext cx="100203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87"/>
              </a:lnSpc>
              <a:spcBef>
                <a:spcPct val="0"/>
              </a:spcBef>
            </a:pPr>
            <a:r>
              <a:rPr lang="en-US" sz="8572">
                <a:solidFill>
                  <a:srgbClr val="FFFFFF"/>
                </a:solidFill>
                <a:latin typeface="Roca One Bold"/>
              </a:rPr>
              <a:t>Recommendations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5061333"/>
            <a:ext cx="11334750" cy="1985170"/>
            <a:chOff x="0" y="-192882"/>
            <a:chExt cx="15113000" cy="198553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92882"/>
              <a:ext cx="15113000" cy="1985536"/>
              <a:chOff x="0" y="-38100"/>
              <a:chExt cx="2985284" cy="3922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985284" cy="354104"/>
              </a:xfrm>
              <a:custGeom>
                <a:avLst/>
                <a:gdLst/>
                <a:ahLst/>
                <a:cxnLst/>
                <a:rect l="l" t="t" r="r" b="b"/>
                <a:pathLst>
                  <a:path w="2985284" h="354104">
                    <a:moveTo>
                      <a:pt x="34834" y="0"/>
                    </a:moveTo>
                    <a:lnTo>
                      <a:pt x="2950450" y="0"/>
                    </a:lnTo>
                    <a:cubicBezTo>
                      <a:pt x="2959688" y="0"/>
                      <a:pt x="2968548" y="3670"/>
                      <a:pt x="2975081" y="10203"/>
                    </a:cubicBezTo>
                    <a:cubicBezTo>
                      <a:pt x="2981614" y="16735"/>
                      <a:pt x="2985284" y="25596"/>
                      <a:pt x="2985284" y="34834"/>
                    </a:cubicBezTo>
                    <a:lnTo>
                      <a:pt x="2985284" y="319270"/>
                    </a:lnTo>
                    <a:cubicBezTo>
                      <a:pt x="2985284" y="328509"/>
                      <a:pt x="2981614" y="337369"/>
                      <a:pt x="2975081" y="343902"/>
                    </a:cubicBezTo>
                    <a:cubicBezTo>
                      <a:pt x="2968548" y="350434"/>
                      <a:pt x="2959688" y="354104"/>
                      <a:pt x="2950450" y="354104"/>
                    </a:cubicBezTo>
                    <a:lnTo>
                      <a:pt x="34834" y="354104"/>
                    </a:lnTo>
                    <a:cubicBezTo>
                      <a:pt x="25596" y="354104"/>
                      <a:pt x="16735" y="350434"/>
                      <a:pt x="10203" y="343902"/>
                    </a:cubicBezTo>
                    <a:cubicBezTo>
                      <a:pt x="3670" y="337369"/>
                      <a:pt x="0" y="328509"/>
                      <a:pt x="0" y="319270"/>
                    </a:cubicBezTo>
                    <a:lnTo>
                      <a:pt x="0" y="34834"/>
                    </a:lnTo>
                    <a:cubicBezTo>
                      <a:pt x="0" y="25596"/>
                      <a:pt x="3670" y="16735"/>
                      <a:pt x="10203" y="10203"/>
                    </a:cubicBezTo>
                    <a:cubicBezTo>
                      <a:pt x="16735" y="3670"/>
                      <a:pt x="25596" y="0"/>
                      <a:pt x="34834" y="0"/>
                    </a:cubicBezTo>
                    <a:close/>
                  </a:path>
                </a:pathLst>
              </a:custGeom>
              <a:solidFill>
                <a:srgbClr val="FFFFFF">
                  <a:alpha val="1882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2985284" cy="392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34177" y="232371"/>
              <a:ext cx="12550661" cy="13211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46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800" spc="122">
                  <a:solidFill>
                    <a:srgbClr val="FFFFFF"/>
                  </a:solidFill>
                  <a:latin typeface="Codec Pro ExtraBold"/>
                </a:rPr>
                <a:t>Investigate the USB sockets used and find the issue source: supplier’s product quality, installation error, </a:t>
              </a:r>
              <a:r>
                <a:rPr lang="en-US" sz="2800" spc="122" err="1">
                  <a:solidFill>
                    <a:srgbClr val="FFFFFF"/>
                  </a:solidFill>
                  <a:latin typeface="Codec Pro ExtraBold"/>
                </a:rPr>
                <a:t>etc</a:t>
              </a:r>
              <a:endParaRPr lang="en-US" sz="2800" spc="122">
                <a:solidFill>
                  <a:srgbClr val="FFFFFF"/>
                </a:solidFill>
                <a:latin typeface="Codec Pro Extra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7039042"/>
            <a:ext cx="13469787" cy="1985771"/>
            <a:chOff x="0" y="-192882"/>
            <a:chExt cx="15113000" cy="198553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192882"/>
              <a:ext cx="15113000" cy="1985536"/>
              <a:chOff x="0" y="-38100"/>
              <a:chExt cx="2985284" cy="39220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985284" cy="354104"/>
              </a:xfrm>
              <a:custGeom>
                <a:avLst/>
                <a:gdLst/>
                <a:ahLst/>
                <a:cxnLst/>
                <a:rect l="l" t="t" r="r" b="b"/>
                <a:pathLst>
                  <a:path w="2985284" h="354104">
                    <a:moveTo>
                      <a:pt x="34834" y="0"/>
                    </a:moveTo>
                    <a:lnTo>
                      <a:pt x="2950450" y="0"/>
                    </a:lnTo>
                    <a:cubicBezTo>
                      <a:pt x="2959688" y="0"/>
                      <a:pt x="2968548" y="3670"/>
                      <a:pt x="2975081" y="10203"/>
                    </a:cubicBezTo>
                    <a:cubicBezTo>
                      <a:pt x="2981614" y="16735"/>
                      <a:pt x="2985284" y="25596"/>
                      <a:pt x="2985284" y="34834"/>
                    </a:cubicBezTo>
                    <a:lnTo>
                      <a:pt x="2985284" y="319270"/>
                    </a:lnTo>
                    <a:cubicBezTo>
                      <a:pt x="2985284" y="328509"/>
                      <a:pt x="2981614" y="337369"/>
                      <a:pt x="2975081" y="343902"/>
                    </a:cubicBezTo>
                    <a:cubicBezTo>
                      <a:pt x="2968548" y="350434"/>
                      <a:pt x="2959688" y="354104"/>
                      <a:pt x="2950450" y="354104"/>
                    </a:cubicBezTo>
                    <a:lnTo>
                      <a:pt x="34834" y="354104"/>
                    </a:lnTo>
                    <a:cubicBezTo>
                      <a:pt x="25596" y="354104"/>
                      <a:pt x="16735" y="350434"/>
                      <a:pt x="10203" y="343902"/>
                    </a:cubicBezTo>
                    <a:cubicBezTo>
                      <a:pt x="3670" y="337369"/>
                      <a:pt x="0" y="328509"/>
                      <a:pt x="0" y="319270"/>
                    </a:cubicBezTo>
                    <a:lnTo>
                      <a:pt x="0" y="34834"/>
                    </a:lnTo>
                    <a:cubicBezTo>
                      <a:pt x="0" y="25596"/>
                      <a:pt x="3670" y="16735"/>
                      <a:pt x="10203" y="10203"/>
                    </a:cubicBezTo>
                    <a:cubicBezTo>
                      <a:pt x="16735" y="3670"/>
                      <a:pt x="25596" y="0"/>
                      <a:pt x="34834" y="0"/>
                    </a:cubicBezTo>
                    <a:close/>
                  </a:path>
                </a:pathLst>
              </a:custGeom>
              <a:solidFill>
                <a:srgbClr val="FFFFFF">
                  <a:alpha val="1882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985284" cy="3922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62123" y="231148"/>
              <a:ext cx="11432853" cy="1320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46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800" spc="122">
                  <a:solidFill>
                    <a:srgbClr val="FFFFFF"/>
                  </a:solidFill>
                  <a:latin typeface="Codec Pro ExtraBold"/>
                </a:rPr>
                <a:t>Oversee the process involving Power socket ECE on RHK (</a:t>
              </a:r>
              <a:r>
                <a:rPr lang="en-US" sz="2800" spc="122" err="1">
                  <a:solidFill>
                    <a:srgbClr val="FFFFFF"/>
                  </a:solidFill>
                  <a:latin typeface="Codec Pro ExtraBold"/>
                </a:rPr>
                <a:t>Kraftsteckdoese</a:t>
              </a:r>
              <a:r>
                <a:rPr lang="en-US" sz="2800" spc="122">
                  <a:solidFill>
                    <a:srgbClr val="FFFFFF"/>
                  </a:solidFill>
                  <a:latin typeface="Codec Pro ExtraBold"/>
                </a:rPr>
                <a:t>-ECE-auf RHK) to see why there is such a variance in result values</a:t>
              </a:r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010520" y="2570634"/>
            <a:ext cx="6956298" cy="6956269"/>
            <a:chOff x="0" y="0"/>
            <a:chExt cx="6350000" cy="634997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5461" r="-346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" name="Picture 2" descr="Logo - John Deere Logo - CleanPNG / KissPNG">
            <a:extLst>
              <a:ext uri="{FF2B5EF4-FFF2-40B4-BE49-F238E27FC236}">
                <a16:creationId xmlns:a16="http://schemas.microsoft.com/office/drawing/2014/main" id="{72FCE442-DB59-D04E-AB83-C2420DF4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4">
            <a:extLst>
              <a:ext uri="{FF2B5EF4-FFF2-40B4-BE49-F238E27FC236}">
                <a16:creationId xmlns:a16="http://schemas.microsoft.com/office/drawing/2014/main" id="{88E238AA-8E91-C4C1-F5F6-DBFC3423CCC6}"/>
              </a:ext>
            </a:extLst>
          </p:cNvPr>
          <p:cNvGrpSpPr/>
          <p:nvPr/>
        </p:nvGrpSpPr>
        <p:grpSpPr>
          <a:xfrm>
            <a:off x="1028700" y="3077257"/>
            <a:ext cx="11334750" cy="1985170"/>
            <a:chOff x="0" y="-38100"/>
            <a:chExt cx="2985284" cy="392204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7E68BBD-7E85-A886-8159-B0684B743213}"/>
                </a:ext>
              </a:extLst>
            </p:cNvPr>
            <p:cNvSpPr/>
            <p:nvPr/>
          </p:nvSpPr>
          <p:spPr>
            <a:xfrm>
              <a:off x="0" y="0"/>
              <a:ext cx="2985284" cy="354104"/>
            </a:xfrm>
            <a:custGeom>
              <a:avLst/>
              <a:gdLst/>
              <a:ahLst/>
              <a:cxnLst/>
              <a:rect l="l" t="t" r="r" b="b"/>
              <a:pathLst>
                <a:path w="2985284" h="354104">
                  <a:moveTo>
                    <a:pt x="34834" y="0"/>
                  </a:moveTo>
                  <a:lnTo>
                    <a:pt x="2950450" y="0"/>
                  </a:lnTo>
                  <a:cubicBezTo>
                    <a:pt x="2959688" y="0"/>
                    <a:pt x="2968548" y="3670"/>
                    <a:pt x="2975081" y="10203"/>
                  </a:cubicBezTo>
                  <a:cubicBezTo>
                    <a:pt x="2981614" y="16735"/>
                    <a:pt x="2985284" y="25596"/>
                    <a:pt x="2985284" y="34834"/>
                  </a:cubicBezTo>
                  <a:lnTo>
                    <a:pt x="2985284" y="319270"/>
                  </a:lnTo>
                  <a:cubicBezTo>
                    <a:pt x="2985284" y="328509"/>
                    <a:pt x="2981614" y="337369"/>
                    <a:pt x="2975081" y="343902"/>
                  </a:cubicBezTo>
                  <a:cubicBezTo>
                    <a:pt x="2968548" y="350434"/>
                    <a:pt x="2959688" y="354104"/>
                    <a:pt x="2950450" y="354104"/>
                  </a:cubicBezTo>
                  <a:lnTo>
                    <a:pt x="34834" y="354104"/>
                  </a:lnTo>
                  <a:cubicBezTo>
                    <a:pt x="25596" y="354104"/>
                    <a:pt x="16735" y="350434"/>
                    <a:pt x="10203" y="343902"/>
                  </a:cubicBezTo>
                  <a:cubicBezTo>
                    <a:pt x="3670" y="337369"/>
                    <a:pt x="0" y="328509"/>
                    <a:pt x="0" y="319270"/>
                  </a:cubicBezTo>
                  <a:lnTo>
                    <a:pt x="0" y="34834"/>
                  </a:lnTo>
                  <a:cubicBezTo>
                    <a:pt x="0" y="25596"/>
                    <a:pt x="3670" y="16735"/>
                    <a:pt x="10203" y="10203"/>
                  </a:cubicBezTo>
                  <a:cubicBezTo>
                    <a:pt x="16735" y="3670"/>
                    <a:pt x="25596" y="0"/>
                    <a:pt x="34834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E6C0AE68-9C0C-48E2-D7AD-E9B537F467B5}"/>
                </a:ext>
              </a:extLst>
            </p:cNvPr>
            <p:cNvSpPr txBox="1"/>
            <p:nvPr/>
          </p:nvSpPr>
          <p:spPr>
            <a:xfrm>
              <a:off x="0" y="-38100"/>
              <a:ext cx="2985284" cy="392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9" name="TextBox 11">
            <a:extLst>
              <a:ext uri="{FF2B5EF4-FFF2-40B4-BE49-F238E27FC236}">
                <a16:creationId xmlns:a16="http://schemas.microsoft.com/office/drawing/2014/main" id="{68259CB9-9A0E-48FE-14E7-6D9E78AF1232}"/>
              </a:ext>
            </a:extLst>
          </p:cNvPr>
          <p:cNvSpPr txBox="1"/>
          <p:nvPr/>
        </p:nvSpPr>
        <p:spPr>
          <a:xfrm>
            <a:off x="1362483" y="3624586"/>
            <a:ext cx="9989458" cy="87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34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122">
                <a:solidFill>
                  <a:srgbClr val="FFFFFF"/>
                </a:solidFill>
                <a:latin typeface="Codec Pro ExtraBold"/>
              </a:rPr>
              <a:t>Analyze the part difference in the 6R model that cause it to perform worse than the 6M model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16029" y="4285436"/>
            <a:ext cx="9919104" cy="4822705"/>
            <a:chOff x="0" y="-38100"/>
            <a:chExt cx="1204148" cy="1094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1056524"/>
            </a:xfrm>
            <a:custGeom>
              <a:avLst/>
              <a:gdLst/>
              <a:ahLst/>
              <a:cxnLst/>
              <a:rect l="l" t="t" r="r" b="b"/>
              <a:pathLst>
                <a:path w="1204148" h="1056524">
                  <a:moveTo>
                    <a:pt x="86360" y="0"/>
                  </a:moveTo>
                  <a:lnTo>
                    <a:pt x="1117788" y="0"/>
                  </a:lnTo>
                  <a:cubicBezTo>
                    <a:pt x="1140692" y="0"/>
                    <a:pt x="1162658" y="9099"/>
                    <a:pt x="1178854" y="25294"/>
                  </a:cubicBezTo>
                  <a:cubicBezTo>
                    <a:pt x="1195050" y="41490"/>
                    <a:pt x="1204148" y="63456"/>
                    <a:pt x="1204148" y="86360"/>
                  </a:cubicBezTo>
                  <a:lnTo>
                    <a:pt x="1204148" y="970164"/>
                  </a:lnTo>
                  <a:cubicBezTo>
                    <a:pt x="1204148" y="1017859"/>
                    <a:pt x="1165483" y="1056524"/>
                    <a:pt x="1117788" y="1056524"/>
                  </a:cubicBezTo>
                  <a:lnTo>
                    <a:pt x="86360" y="1056524"/>
                  </a:lnTo>
                  <a:cubicBezTo>
                    <a:pt x="63456" y="1056524"/>
                    <a:pt x="41490" y="1047426"/>
                    <a:pt x="25294" y="1031230"/>
                  </a:cubicBezTo>
                  <a:cubicBezTo>
                    <a:pt x="9099" y="1015034"/>
                    <a:pt x="0" y="993068"/>
                    <a:pt x="0" y="970164"/>
                  </a:cubicBezTo>
                  <a:lnTo>
                    <a:pt x="0" y="86360"/>
                  </a:lnTo>
                  <a:cubicBezTo>
                    <a:pt x="0" y="38665"/>
                    <a:pt x="38665" y="0"/>
                    <a:pt x="8636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  <p:txBody>
            <a:bodyPr lIns="91440" tIns="45720" rIns="91440" bIns="45720" anchor="t"/>
            <a:lstStyle/>
            <a:p>
              <a:endParaRPr lang="en-US">
                <a:ea typeface="Calibri"/>
                <a:cs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1094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8" name="Picture 2" descr="Logo - John Deere Logo - CleanPNG / KissPNG">
            <a:extLst>
              <a:ext uri="{FF2B5EF4-FFF2-40B4-BE49-F238E27FC236}">
                <a16:creationId xmlns:a16="http://schemas.microsoft.com/office/drawing/2014/main" id="{DC8B664D-F1B4-C077-812B-B8360BA6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45ABFF-53E0-E6DA-7D45-86DE73A52BFA}"/>
              </a:ext>
            </a:extLst>
          </p:cNvPr>
          <p:cNvSpPr txBox="1"/>
          <p:nvPr/>
        </p:nvSpPr>
        <p:spPr>
          <a:xfrm>
            <a:off x="4973496" y="643979"/>
            <a:ext cx="107934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Transferability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0DA2B-279E-2792-087F-8D2096695831}"/>
              </a:ext>
            </a:extLst>
          </p:cNvPr>
          <p:cNvSpPr txBox="1"/>
          <p:nvPr/>
        </p:nvSpPr>
        <p:spPr>
          <a:xfrm>
            <a:off x="5687179" y="4762354"/>
            <a:ext cx="936610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This workbook was built in a way that should be able to pull data from a server live.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Dates are the only field that will need to be worked on.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John Deere engineers can use our R file to clean data into a final output form.</a:t>
            </a: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93CF089-F68D-6C5C-6FAC-E694E661C752}"/>
              </a:ext>
            </a:extLst>
          </p:cNvPr>
          <p:cNvGrpSpPr>
            <a:grpSpLocks noChangeAspect="1"/>
          </p:cNvGrpSpPr>
          <p:nvPr/>
        </p:nvGrpSpPr>
        <p:grpSpPr>
          <a:xfrm>
            <a:off x="505149" y="456801"/>
            <a:ext cx="4459171" cy="9373398"/>
            <a:chOff x="0" y="0"/>
            <a:chExt cx="2948813" cy="63500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C7C9C67-93F4-55B7-52E3-4E56E3E84488}"/>
                </a:ext>
              </a:extLst>
            </p:cNvPr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141414" r="-1414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9AD0D7-D224-9023-EE4B-3F90DB5F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29" y="2055874"/>
            <a:ext cx="9919104" cy="1587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9656-71E6-36C4-DE0D-D72E8B15E69B}"/>
              </a:ext>
            </a:extLst>
          </p:cNvPr>
          <p:cNvSpPr txBox="1"/>
          <p:nvPr/>
        </p:nvSpPr>
        <p:spPr>
          <a:xfrm>
            <a:off x="5926004" y="2249263"/>
            <a:ext cx="8888455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Tableau is flexible and can be uploaded to a cloud for company use.</a:t>
            </a:r>
          </a:p>
        </p:txBody>
      </p:sp>
    </p:spTree>
    <p:extLst>
      <p:ext uri="{BB962C8B-B14F-4D97-AF65-F5344CB8AC3E}">
        <p14:creationId xmlns:p14="http://schemas.microsoft.com/office/powerpoint/2010/main" val="266245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" descr="Logo - John Deere Logo - CleanPNG / KissPNG">
            <a:extLst>
              <a:ext uri="{FF2B5EF4-FFF2-40B4-BE49-F238E27FC236}">
                <a16:creationId xmlns:a16="http://schemas.microsoft.com/office/drawing/2014/main" id="{90EBC86C-D660-AB42-8CC2-770F4568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F9B4AA29-C7BC-D781-1ADF-4B58CC222FB8}"/>
              </a:ext>
            </a:extLst>
          </p:cNvPr>
          <p:cNvSpPr/>
          <p:nvPr/>
        </p:nvSpPr>
        <p:spPr>
          <a:xfrm>
            <a:off x="582590" y="363739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6596D9BE-2286-7DE2-71E4-AC738CD4A13B}"/>
              </a:ext>
            </a:extLst>
          </p:cNvPr>
          <p:cNvSpPr/>
          <p:nvPr/>
        </p:nvSpPr>
        <p:spPr>
          <a:xfrm>
            <a:off x="6440073" y="3637393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F4AC9705-8777-2897-B675-70D197C73611}"/>
              </a:ext>
            </a:extLst>
          </p:cNvPr>
          <p:cNvSpPr/>
          <p:nvPr/>
        </p:nvSpPr>
        <p:spPr>
          <a:xfrm>
            <a:off x="12347757" y="3572425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A976B-DC48-73F2-0350-D80EAE8CBF4E}"/>
              </a:ext>
            </a:extLst>
          </p:cNvPr>
          <p:cNvSpPr txBox="1"/>
          <p:nvPr/>
        </p:nvSpPr>
        <p:spPr>
          <a:xfrm>
            <a:off x="1021649" y="1136644"/>
            <a:ext cx="1399744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spc="122">
                <a:solidFill>
                  <a:srgbClr val="FFFFFF"/>
                </a:solidFill>
                <a:latin typeface="Roca One Bold"/>
              </a:rPr>
              <a:t>Student Take- aways</a:t>
            </a:r>
            <a:endParaRPr lang="en-US" sz="8000">
              <a:latin typeface="Roca One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77A17-4B36-D5F6-AD2C-6AA718BCD248}"/>
              </a:ext>
            </a:extLst>
          </p:cNvPr>
          <p:cNvSpPr txBox="1"/>
          <p:nvPr/>
        </p:nvSpPr>
        <p:spPr>
          <a:xfrm>
            <a:off x="1096046" y="4091719"/>
            <a:ext cx="371593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spc="122">
                <a:solidFill>
                  <a:srgbClr val="ECECEC"/>
                </a:solidFill>
                <a:ea typeface="+mn-lt"/>
                <a:cs typeface="+mn-lt"/>
              </a:rPr>
              <a:t>Complexity in Data Handling</a:t>
            </a:r>
            <a:endParaRPr lang="en-US" sz="44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A539C-CD62-5B63-54E0-A369279615DC}"/>
              </a:ext>
            </a:extLst>
          </p:cNvPr>
          <p:cNvSpPr txBox="1"/>
          <p:nvPr/>
        </p:nvSpPr>
        <p:spPr>
          <a:xfrm>
            <a:off x="12616426" y="4091719"/>
            <a:ext cx="4641564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spc="122">
                <a:solidFill>
                  <a:srgbClr val="ECECEC"/>
                </a:solidFill>
                <a:ea typeface="+mn-lt"/>
                <a:cs typeface="+mn-lt"/>
              </a:rPr>
              <a:t>Strategic Use of Visualization Tools</a:t>
            </a:r>
            <a:endParaRPr lang="en-US" sz="4400" spc="122">
              <a:solidFill>
                <a:srgbClr val="ECECEC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F47E3-A5D0-CBFA-8E6E-19CDB7FD474B}"/>
              </a:ext>
            </a:extLst>
          </p:cNvPr>
          <p:cNvSpPr txBox="1"/>
          <p:nvPr/>
        </p:nvSpPr>
        <p:spPr>
          <a:xfrm>
            <a:off x="6611368" y="4091719"/>
            <a:ext cx="4886514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 spc="122">
                <a:solidFill>
                  <a:srgbClr val="ECECEC"/>
                </a:solidFill>
                <a:ea typeface="+mn-lt"/>
                <a:cs typeface="+mn-lt"/>
              </a:rPr>
              <a:t>Statistical Analysis for Quality Control</a:t>
            </a:r>
            <a:endParaRPr lang="en-US" sz="44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4A2D9-0198-40FE-5E02-B8F470651BF6}"/>
              </a:ext>
            </a:extLst>
          </p:cNvPr>
          <p:cNvSpPr txBox="1"/>
          <p:nvPr/>
        </p:nvSpPr>
        <p:spPr>
          <a:xfrm>
            <a:off x="12648779" y="6183866"/>
            <a:ext cx="4806672" cy="27313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ECECEC"/>
                </a:solidFill>
                <a:ea typeface="+mn-lt"/>
                <a:cs typeface="+mn-lt"/>
              </a:rPr>
              <a:t>Developed proficiency in using Tableau for effective data visualization and decision-making.</a:t>
            </a:r>
            <a:endParaRPr lang="en-US" sz="32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5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DF37B-3717-90D5-865D-ED3D73EBF521}"/>
              </a:ext>
            </a:extLst>
          </p:cNvPr>
          <p:cNvSpPr txBox="1"/>
          <p:nvPr/>
        </p:nvSpPr>
        <p:spPr>
          <a:xfrm>
            <a:off x="973648" y="6261612"/>
            <a:ext cx="4641564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ECECEC"/>
                </a:solidFill>
                <a:ea typeface="+mn-lt"/>
                <a:cs typeface="+mn-lt"/>
              </a:rPr>
              <a:t>Enhanced skills in R with handling and analyzing large complex datasets.</a:t>
            </a:r>
            <a:endParaRPr lang="en-US" sz="32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532E5-210F-F5EC-3473-842C1A9F2331}"/>
              </a:ext>
            </a:extLst>
          </p:cNvPr>
          <p:cNvSpPr txBox="1"/>
          <p:nvPr/>
        </p:nvSpPr>
        <p:spPr>
          <a:xfrm>
            <a:off x="6675724" y="6714575"/>
            <a:ext cx="4641564" cy="33466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ECECEC"/>
                </a:solidFill>
                <a:ea typeface="+mn-lt"/>
                <a:cs typeface="+mn-lt"/>
              </a:rPr>
              <a:t>Gained practical experience in applying critical quality metrics.</a:t>
            </a:r>
            <a:endParaRPr lang="en-US" sz="32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endParaRPr lang="en-US" sz="28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5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1000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4DFD1D8-A4A3-8337-6D56-2E99B7168C1C}"/>
              </a:ext>
            </a:extLst>
          </p:cNvPr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A8C658E-11F8-0FD2-0EB8-D55E8CB84CAE}"/>
              </a:ext>
            </a:extLst>
          </p:cNvPr>
          <p:cNvSpPr txBox="1"/>
          <p:nvPr/>
        </p:nvSpPr>
        <p:spPr>
          <a:xfrm>
            <a:off x="4134019" y="1405529"/>
            <a:ext cx="100203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87"/>
              </a:lnSpc>
              <a:spcBef>
                <a:spcPct val="0"/>
              </a:spcBef>
            </a:pPr>
            <a:r>
              <a:rPr lang="en-US" sz="8800">
                <a:solidFill>
                  <a:srgbClr val="FFFFFF"/>
                </a:solidFill>
                <a:latin typeface="Roca One Bold"/>
              </a:rPr>
              <a:t>Thank you!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3809C2F-705F-A227-0F1C-A454CE5021CD}"/>
              </a:ext>
            </a:extLst>
          </p:cNvPr>
          <p:cNvSpPr txBox="1"/>
          <p:nvPr/>
        </p:nvSpPr>
        <p:spPr>
          <a:xfrm>
            <a:off x="4134018" y="5583042"/>
            <a:ext cx="1002030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87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Roca One Bold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456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8288000" cy="54946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485" b="-172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943505" y="5491043"/>
            <a:ext cx="2188127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726005" y="4334445"/>
            <a:ext cx="3444328" cy="3422798"/>
            <a:chOff x="-944070" y="0"/>
            <a:chExt cx="4592436" cy="4563729"/>
          </a:xfrm>
        </p:grpSpPr>
        <p:sp>
          <p:nvSpPr>
            <p:cNvPr id="9" name="TextBox 9"/>
            <p:cNvSpPr txBox="1"/>
            <p:nvPr/>
          </p:nvSpPr>
          <p:spPr>
            <a:xfrm>
              <a:off x="-944070" y="2267758"/>
              <a:ext cx="4592436" cy="6049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65"/>
                </a:lnSpc>
                <a:spcBef>
                  <a:spcPct val="0"/>
                </a:spcBef>
              </a:pPr>
              <a:r>
                <a:rPr lang="en-US" sz="3500" spc="122">
                  <a:solidFill>
                    <a:srgbClr val="FFFFFF"/>
                  </a:solidFill>
                  <a:latin typeface="Codec Pro ExtraBold"/>
                </a:rPr>
                <a:t>User Interface</a:t>
              </a:r>
              <a:endParaRPr lang="en-US" sz="3500" u="none" strike="noStrike" spc="122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472035" y="3503611"/>
              <a:ext cx="3648366" cy="1060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Visuals </a:t>
              </a:r>
            </a:p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UI demo 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043598" cy="1586575"/>
            </a:xfrm>
            <a:custGeom>
              <a:avLst/>
              <a:gdLst/>
              <a:ahLst/>
              <a:cxnLst/>
              <a:rect l="l" t="t" r="r" b="b"/>
              <a:pathLst>
                <a:path w="2043598" h="1586575">
                  <a:moveTo>
                    <a:pt x="0" y="0"/>
                  </a:moveTo>
                  <a:lnTo>
                    <a:pt x="2043598" y="0"/>
                  </a:lnTo>
                  <a:lnTo>
                    <a:pt x="2043598" y="1586575"/>
                  </a:lnTo>
                  <a:lnTo>
                    <a:pt x="0" y="158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82488" y="4344565"/>
            <a:ext cx="2736275" cy="3412679"/>
            <a:chOff x="0" y="0"/>
            <a:chExt cx="3648366" cy="455024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267758"/>
              <a:ext cx="3648366" cy="604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65"/>
                </a:lnSpc>
                <a:spcBef>
                  <a:spcPct val="0"/>
                </a:spcBef>
              </a:pPr>
              <a:r>
                <a:rPr lang="en-US" sz="3500" spc="122">
                  <a:solidFill>
                    <a:srgbClr val="FFFFFF"/>
                  </a:solidFill>
                  <a:latin typeface="Codec Pro ExtraBold"/>
                </a:rPr>
                <a:t>Overview</a:t>
              </a:r>
              <a:endParaRPr lang="en-US" sz="3500" u="none" strike="noStrike" spc="122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90124"/>
              <a:ext cx="3648366" cy="1060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Smart Test</a:t>
              </a:r>
            </a:p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Team goal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2043598" cy="1586575"/>
            </a:xfrm>
            <a:custGeom>
              <a:avLst/>
              <a:gdLst/>
              <a:ahLst/>
              <a:cxnLst/>
              <a:rect l="l" t="t" r="r" b="b"/>
              <a:pathLst>
                <a:path w="2043598" h="1586575">
                  <a:moveTo>
                    <a:pt x="0" y="0"/>
                  </a:moveTo>
                  <a:lnTo>
                    <a:pt x="2043598" y="0"/>
                  </a:lnTo>
                  <a:lnTo>
                    <a:pt x="2043598" y="1586575"/>
                  </a:lnTo>
                  <a:lnTo>
                    <a:pt x="0" y="158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610215" y="4344560"/>
            <a:ext cx="2736275" cy="3483489"/>
            <a:chOff x="0" y="0"/>
            <a:chExt cx="3648366" cy="464465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267758"/>
              <a:ext cx="3648366" cy="604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65"/>
                </a:lnSpc>
                <a:spcBef>
                  <a:spcPct val="0"/>
                </a:spcBef>
              </a:pPr>
              <a:r>
                <a:rPr lang="en-US" sz="3500" spc="122">
                  <a:solidFill>
                    <a:srgbClr val="FFFFFF"/>
                  </a:solidFill>
                  <a:latin typeface="Codec Pro ExtraBold"/>
                </a:rPr>
                <a:t>Data</a:t>
              </a:r>
              <a:endParaRPr lang="en-US" sz="3500" u="none" strike="noStrike" spc="122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584532"/>
              <a:ext cx="3648366" cy="1060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</a:rPr>
                <a:t>Metrics </a:t>
              </a:r>
              <a:endParaRPr lang="en-US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</a:rPr>
                <a:t>Data structure  </a:t>
              </a:r>
              <a:endParaRPr lang="en-US">
                <a:ea typeface="Calibri"/>
                <a:cs typeface="Calibri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043598" cy="1586575"/>
            </a:xfrm>
            <a:custGeom>
              <a:avLst/>
              <a:gdLst/>
              <a:ahLst/>
              <a:cxnLst/>
              <a:rect l="l" t="t" r="r" b="b"/>
              <a:pathLst>
                <a:path w="2043598" h="1586575">
                  <a:moveTo>
                    <a:pt x="0" y="0"/>
                  </a:moveTo>
                  <a:lnTo>
                    <a:pt x="2043598" y="0"/>
                  </a:lnTo>
                  <a:lnTo>
                    <a:pt x="2043598" y="1586575"/>
                  </a:lnTo>
                  <a:lnTo>
                    <a:pt x="0" y="158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08988" y="4331169"/>
            <a:ext cx="2736275" cy="3126405"/>
            <a:chOff x="0" y="0"/>
            <a:chExt cx="3648366" cy="416853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2267758"/>
              <a:ext cx="3648366" cy="604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65"/>
                </a:lnSpc>
                <a:spcBef>
                  <a:spcPct val="0"/>
                </a:spcBef>
              </a:pPr>
              <a:r>
                <a:rPr lang="en-US" sz="3500" spc="122">
                  <a:solidFill>
                    <a:srgbClr val="FFFFFF"/>
                  </a:solidFill>
                  <a:latin typeface="Codec Pro ExtraBold"/>
                </a:rPr>
                <a:t>Findings</a:t>
              </a:r>
              <a:endParaRPr lang="en-US" sz="3500" u="none" strike="noStrike" spc="122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638479"/>
              <a:ext cx="364836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Failing tests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2043598" cy="1586575"/>
            </a:xfrm>
            <a:custGeom>
              <a:avLst/>
              <a:gdLst/>
              <a:ahLst/>
              <a:cxnLst/>
              <a:rect l="l" t="t" r="r" b="b"/>
              <a:pathLst>
                <a:path w="2043598" h="1586575">
                  <a:moveTo>
                    <a:pt x="0" y="0"/>
                  </a:moveTo>
                  <a:lnTo>
                    <a:pt x="2043598" y="0"/>
                  </a:lnTo>
                  <a:lnTo>
                    <a:pt x="2043598" y="1586575"/>
                  </a:lnTo>
                  <a:lnTo>
                    <a:pt x="0" y="158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C8A83CF7-125E-C948-9115-E56A5AA4700E}"/>
              </a:ext>
            </a:extLst>
          </p:cNvPr>
          <p:cNvSpPr txBox="1"/>
          <p:nvPr/>
        </p:nvSpPr>
        <p:spPr>
          <a:xfrm>
            <a:off x="152400" y="2049852"/>
            <a:ext cx="18135600" cy="1175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87"/>
              </a:lnSpc>
            </a:pPr>
            <a:r>
              <a:rPr lang="en-US" sz="4800">
                <a:solidFill>
                  <a:srgbClr val="FFFFFF"/>
                </a:solidFill>
                <a:latin typeface="Roca One Bold"/>
              </a:rPr>
              <a:t>Agenda </a:t>
            </a:r>
            <a:endParaRPr lang="en-US" sz="4800" u="none" strike="noStrike">
              <a:solidFill>
                <a:srgbClr val="FFFFFF"/>
              </a:solidFill>
              <a:latin typeface="Roca One Bold"/>
            </a:endParaRPr>
          </a:p>
        </p:txBody>
      </p:sp>
      <p:grpSp>
        <p:nvGrpSpPr>
          <p:cNvPr id="25" name="Group 16">
            <a:extLst>
              <a:ext uri="{FF2B5EF4-FFF2-40B4-BE49-F238E27FC236}">
                <a16:creationId xmlns:a16="http://schemas.microsoft.com/office/drawing/2014/main" id="{6691A0F5-429B-6F4E-9F02-1A08C091F57F}"/>
              </a:ext>
            </a:extLst>
          </p:cNvPr>
          <p:cNvGrpSpPr/>
          <p:nvPr/>
        </p:nvGrpSpPr>
        <p:grpSpPr>
          <a:xfrm>
            <a:off x="13523816" y="4329334"/>
            <a:ext cx="4409484" cy="3415512"/>
            <a:chOff x="-2230944" y="0"/>
            <a:chExt cx="5879311" cy="4554015"/>
          </a:xfrm>
        </p:grpSpPr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FDFDA27A-7235-A941-B283-AA9E4D0B6525}"/>
                </a:ext>
              </a:extLst>
            </p:cNvPr>
            <p:cNvSpPr txBox="1"/>
            <p:nvPr/>
          </p:nvSpPr>
          <p:spPr>
            <a:xfrm>
              <a:off x="-2230944" y="2267758"/>
              <a:ext cx="5879311" cy="6049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65"/>
                </a:lnSpc>
                <a:spcBef>
                  <a:spcPct val="0"/>
                </a:spcBef>
              </a:pPr>
              <a:r>
                <a:rPr lang="en-US" sz="3500" spc="122">
                  <a:solidFill>
                    <a:srgbClr val="FFFFFF"/>
                  </a:solidFill>
                  <a:latin typeface="Codec Pro ExtraBold"/>
                </a:rPr>
                <a:t>Recommendations</a:t>
              </a:r>
              <a:endParaRPr lang="en-US" sz="3500" u="none" strike="noStrike" spc="122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3F27E57B-8008-8942-AE6A-BE39AEDA5802}"/>
                </a:ext>
              </a:extLst>
            </p:cNvPr>
            <p:cNvSpPr txBox="1"/>
            <p:nvPr/>
          </p:nvSpPr>
          <p:spPr>
            <a:xfrm>
              <a:off x="-1543121" y="3493897"/>
              <a:ext cx="4498029" cy="1060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30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00">
                  <a:solidFill>
                    <a:srgbClr val="FFFFFF"/>
                  </a:solidFill>
                  <a:latin typeface="Source Sans Pro"/>
                  <a:ea typeface="Source Sans Pro"/>
                </a:rPr>
                <a:t>Recommendations based on findings</a:t>
              </a:r>
              <a:endParaRPr lang="en-US" sz="2800" u="none" strike="noStrike">
                <a:solidFill>
                  <a:srgbClr val="FFFFFF"/>
                </a:solidFill>
                <a:latin typeface="Source Sans Pro"/>
                <a:ea typeface="Source Sans Pro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5EE49D0-497C-F446-96DE-40833E36D3D7}"/>
                </a:ext>
              </a:extLst>
            </p:cNvPr>
            <p:cNvSpPr/>
            <p:nvPr/>
          </p:nvSpPr>
          <p:spPr>
            <a:xfrm>
              <a:off x="0" y="0"/>
              <a:ext cx="2043598" cy="1586575"/>
            </a:xfrm>
            <a:custGeom>
              <a:avLst/>
              <a:gdLst/>
              <a:ahLst/>
              <a:cxnLst/>
              <a:rect l="l" t="t" r="r" b="b"/>
              <a:pathLst>
                <a:path w="2043598" h="1586575">
                  <a:moveTo>
                    <a:pt x="0" y="0"/>
                  </a:moveTo>
                  <a:lnTo>
                    <a:pt x="2043598" y="0"/>
                  </a:lnTo>
                  <a:lnTo>
                    <a:pt x="2043598" y="1586575"/>
                  </a:lnTo>
                  <a:lnTo>
                    <a:pt x="0" y="1586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" name="Picture 2" descr="Logo - John Deere Logo - CleanPNG / KissPNG">
            <a:extLst>
              <a:ext uri="{FF2B5EF4-FFF2-40B4-BE49-F238E27FC236}">
                <a16:creationId xmlns:a16="http://schemas.microsoft.com/office/drawing/2014/main" id="{51DD5578-F8D3-E955-0486-2F3D1FAD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9564" y="3764157"/>
            <a:ext cx="9726537" cy="5587055"/>
            <a:chOff x="0" y="-38100"/>
            <a:chExt cx="1204148" cy="1094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1056524"/>
            </a:xfrm>
            <a:custGeom>
              <a:avLst/>
              <a:gdLst/>
              <a:ahLst/>
              <a:cxnLst/>
              <a:rect l="l" t="t" r="r" b="b"/>
              <a:pathLst>
                <a:path w="1204148" h="1056524">
                  <a:moveTo>
                    <a:pt x="86360" y="0"/>
                  </a:moveTo>
                  <a:lnTo>
                    <a:pt x="1117788" y="0"/>
                  </a:lnTo>
                  <a:cubicBezTo>
                    <a:pt x="1140692" y="0"/>
                    <a:pt x="1162658" y="9099"/>
                    <a:pt x="1178854" y="25294"/>
                  </a:cubicBezTo>
                  <a:cubicBezTo>
                    <a:pt x="1195050" y="41490"/>
                    <a:pt x="1204148" y="63456"/>
                    <a:pt x="1204148" y="86360"/>
                  </a:cubicBezTo>
                  <a:lnTo>
                    <a:pt x="1204148" y="970164"/>
                  </a:lnTo>
                  <a:cubicBezTo>
                    <a:pt x="1204148" y="1017859"/>
                    <a:pt x="1165483" y="1056524"/>
                    <a:pt x="1117788" y="1056524"/>
                  </a:cubicBezTo>
                  <a:lnTo>
                    <a:pt x="86360" y="1056524"/>
                  </a:lnTo>
                  <a:cubicBezTo>
                    <a:pt x="63456" y="1056524"/>
                    <a:pt x="41490" y="1047426"/>
                    <a:pt x="25294" y="1031230"/>
                  </a:cubicBezTo>
                  <a:cubicBezTo>
                    <a:pt x="9099" y="1015034"/>
                    <a:pt x="0" y="993068"/>
                    <a:pt x="0" y="970164"/>
                  </a:cubicBezTo>
                  <a:lnTo>
                    <a:pt x="0" y="86360"/>
                  </a:lnTo>
                  <a:cubicBezTo>
                    <a:pt x="0" y="38665"/>
                    <a:pt x="38665" y="0"/>
                    <a:pt x="8636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  <p:txBody>
            <a:bodyPr lIns="91440" tIns="45720" rIns="91440" bIns="45720" anchor="t"/>
            <a:lstStyle/>
            <a:p>
              <a:endParaRPr lang="en-US">
                <a:ea typeface="Calibri"/>
                <a:cs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1094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A165EE6E-4948-B995-691D-85BE3A20F87F}"/>
              </a:ext>
            </a:extLst>
          </p:cNvPr>
          <p:cNvGrpSpPr>
            <a:grpSpLocks noChangeAspect="1"/>
          </p:cNvGrpSpPr>
          <p:nvPr/>
        </p:nvGrpSpPr>
        <p:grpSpPr>
          <a:xfrm>
            <a:off x="813478" y="2258639"/>
            <a:ext cx="4602193" cy="7129731"/>
            <a:chOff x="0" y="0"/>
            <a:chExt cx="6350000" cy="95250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103F23E-6C3D-8FD4-E9B3-A37CB0FAB61C}"/>
                </a:ext>
              </a:extLst>
            </p:cNvPr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2" descr="Logo - John Deere Logo - CleanPNG / KissPNG">
            <a:extLst>
              <a:ext uri="{FF2B5EF4-FFF2-40B4-BE49-F238E27FC236}">
                <a16:creationId xmlns:a16="http://schemas.microsoft.com/office/drawing/2014/main" id="{DC8B664D-F1B4-C077-812B-B8360BA6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>
            <a:extLst>
              <a:ext uri="{FF2B5EF4-FFF2-40B4-BE49-F238E27FC236}">
                <a16:creationId xmlns:a16="http://schemas.microsoft.com/office/drawing/2014/main" id="{8BECB712-8545-A3CF-3526-D1CFCC85144F}"/>
              </a:ext>
            </a:extLst>
          </p:cNvPr>
          <p:cNvSpPr/>
          <p:nvPr/>
        </p:nvSpPr>
        <p:spPr>
          <a:xfrm>
            <a:off x="5809564" y="2200312"/>
            <a:ext cx="9726537" cy="1179576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 lIns="91440" tIns="45720" rIns="91440" bIns="45720" anchor="t"/>
          <a:lstStyle/>
          <a:p>
            <a:pPr algn="ctr"/>
            <a:endParaRPr lang="en-US" sz="4800" spc="122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5ABFF-53E0-E6DA-7D45-86DE73A52BFA}"/>
              </a:ext>
            </a:extLst>
          </p:cNvPr>
          <p:cNvSpPr txBox="1"/>
          <p:nvPr/>
        </p:nvSpPr>
        <p:spPr>
          <a:xfrm>
            <a:off x="6920275" y="2404235"/>
            <a:ext cx="750511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What is Smart Test?</a:t>
            </a:r>
            <a:endParaRPr lang="en-US"/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9942DAD-04D7-3FF8-7B0A-A11285D7F86E}"/>
              </a:ext>
            </a:extLst>
          </p:cNvPr>
          <p:cNvSpPr txBox="1"/>
          <p:nvPr/>
        </p:nvSpPr>
        <p:spPr>
          <a:xfrm>
            <a:off x="862780" y="961608"/>
            <a:ext cx="5300640" cy="132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10287"/>
              </a:lnSpc>
              <a:spcBef>
                <a:spcPct val="0"/>
              </a:spcBef>
            </a:pPr>
            <a:r>
              <a:rPr lang="en-US" sz="8550">
                <a:solidFill>
                  <a:schemeClr val="bg1"/>
                </a:solidFill>
                <a:latin typeface="Roca One Bold"/>
              </a:rPr>
              <a:t>Overview</a:t>
            </a:r>
            <a:endParaRPr lang="en-US" sz="8550" u="none" strike="noStrike">
              <a:solidFill>
                <a:schemeClr val="bg1"/>
              </a:solidFill>
              <a:latin typeface="Roca On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0DA2B-279E-2792-087F-8D2096695831}"/>
              </a:ext>
            </a:extLst>
          </p:cNvPr>
          <p:cNvSpPr txBox="1"/>
          <p:nvPr/>
        </p:nvSpPr>
        <p:spPr>
          <a:xfrm>
            <a:off x="6290714" y="4572525"/>
            <a:ext cx="876423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A tree like structure of automated tests 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Plugs tractor modules into auxiliary hardware &amp; runs multiple tests </a:t>
            </a:r>
          </a:p>
          <a:p>
            <a:pPr marL="742950" lvl="1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Finds defects in parts</a:t>
            </a:r>
          </a:p>
          <a:p>
            <a:pPr marL="742950" lvl="1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If parts do not meet the specified standards, the test fails</a:t>
            </a: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7528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16029" y="4285436"/>
            <a:ext cx="9919104" cy="4822705"/>
            <a:chOff x="0" y="-38100"/>
            <a:chExt cx="1204148" cy="1094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1056524"/>
            </a:xfrm>
            <a:custGeom>
              <a:avLst/>
              <a:gdLst/>
              <a:ahLst/>
              <a:cxnLst/>
              <a:rect l="l" t="t" r="r" b="b"/>
              <a:pathLst>
                <a:path w="1204148" h="1056524">
                  <a:moveTo>
                    <a:pt x="86360" y="0"/>
                  </a:moveTo>
                  <a:lnTo>
                    <a:pt x="1117788" y="0"/>
                  </a:lnTo>
                  <a:cubicBezTo>
                    <a:pt x="1140692" y="0"/>
                    <a:pt x="1162658" y="9099"/>
                    <a:pt x="1178854" y="25294"/>
                  </a:cubicBezTo>
                  <a:cubicBezTo>
                    <a:pt x="1195050" y="41490"/>
                    <a:pt x="1204148" y="63456"/>
                    <a:pt x="1204148" y="86360"/>
                  </a:cubicBezTo>
                  <a:lnTo>
                    <a:pt x="1204148" y="970164"/>
                  </a:lnTo>
                  <a:cubicBezTo>
                    <a:pt x="1204148" y="1017859"/>
                    <a:pt x="1165483" y="1056524"/>
                    <a:pt x="1117788" y="1056524"/>
                  </a:cubicBezTo>
                  <a:lnTo>
                    <a:pt x="86360" y="1056524"/>
                  </a:lnTo>
                  <a:cubicBezTo>
                    <a:pt x="63456" y="1056524"/>
                    <a:pt x="41490" y="1047426"/>
                    <a:pt x="25294" y="1031230"/>
                  </a:cubicBezTo>
                  <a:cubicBezTo>
                    <a:pt x="9099" y="1015034"/>
                    <a:pt x="0" y="993068"/>
                    <a:pt x="0" y="970164"/>
                  </a:cubicBezTo>
                  <a:lnTo>
                    <a:pt x="0" y="86360"/>
                  </a:lnTo>
                  <a:cubicBezTo>
                    <a:pt x="0" y="38665"/>
                    <a:pt x="38665" y="0"/>
                    <a:pt x="8636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  <p:txBody>
            <a:bodyPr lIns="91440" tIns="45720" rIns="91440" bIns="45720" anchor="t"/>
            <a:lstStyle/>
            <a:p>
              <a:endParaRPr lang="en-US">
                <a:ea typeface="Calibri"/>
                <a:cs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1094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8" name="Picture 2" descr="Logo - John Deere Logo - CleanPNG / KissPNG">
            <a:extLst>
              <a:ext uri="{FF2B5EF4-FFF2-40B4-BE49-F238E27FC236}">
                <a16:creationId xmlns:a16="http://schemas.microsoft.com/office/drawing/2014/main" id="{DC8B664D-F1B4-C077-812B-B8360BA6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45ABFF-53E0-E6DA-7D45-86DE73A52BFA}"/>
              </a:ext>
            </a:extLst>
          </p:cNvPr>
          <p:cNvSpPr txBox="1"/>
          <p:nvPr/>
        </p:nvSpPr>
        <p:spPr>
          <a:xfrm>
            <a:off x="4973496" y="643979"/>
            <a:ext cx="107934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What is Our Goal?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0DA2B-279E-2792-087F-8D2096695831}"/>
              </a:ext>
            </a:extLst>
          </p:cNvPr>
          <p:cNvSpPr txBox="1"/>
          <p:nvPr/>
        </p:nvSpPr>
        <p:spPr>
          <a:xfrm>
            <a:off x="5654043" y="4557587"/>
            <a:ext cx="936610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Source Sans Pro"/>
                <a:ea typeface="Source Sans Pro"/>
              </a:rPr>
              <a:t>Why is the analysis necessary?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Machines are more complex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Increased use of digital technologies</a:t>
            </a:r>
          </a:p>
          <a:p>
            <a:pPr marL="742950" lvl="1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Use automated Smart Test 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Identify weaknesses in the assembly processes to improve production capabilities </a:t>
            </a:r>
            <a:endParaRPr lang="en-US">
              <a:ea typeface="Calibri"/>
              <a:cs typeface="Calibri"/>
            </a:endParaRP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93CF089-F68D-6C5C-6FAC-E694E661C752}"/>
              </a:ext>
            </a:extLst>
          </p:cNvPr>
          <p:cNvGrpSpPr>
            <a:grpSpLocks noChangeAspect="1"/>
          </p:cNvGrpSpPr>
          <p:nvPr/>
        </p:nvGrpSpPr>
        <p:grpSpPr>
          <a:xfrm>
            <a:off x="505149" y="456801"/>
            <a:ext cx="4459171" cy="9373398"/>
            <a:chOff x="0" y="0"/>
            <a:chExt cx="2948813" cy="63500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C7C9C67-93F4-55B7-52E3-4E56E3E84488}"/>
                </a:ext>
              </a:extLst>
            </p:cNvPr>
            <p:cNvSpPr/>
            <p:nvPr/>
          </p:nvSpPr>
          <p:spPr>
            <a:xfrm>
              <a:off x="0" y="0"/>
              <a:ext cx="2948813" cy="6350000"/>
            </a:xfrm>
            <a:custGeom>
              <a:avLst/>
              <a:gdLst/>
              <a:ahLst/>
              <a:cxnLst/>
              <a:rect l="l" t="t" r="r" b="b"/>
              <a:pathLst>
                <a:path w="2948813" h="6350000">
                  <a:moveTo>
                    <a:pt x="2948813" y="1474470"/>
                  </a:moveTo>
                  <a:lnTo>
                    <a:pt x="2948813" y="4875530"/>
                  </a:lnTo>
                  <a:cubicBezTo>
                    <a:pt x="2948813" y="5689854"/>
                    <a:pt x="2288667" y="6350000"/>
                    <a:pt x="1474343" y="6350000"/>
                  </a:cubicBezTo>
                  <a:lnTo>
                    <a:pt x="1474343" y="6350000"/>
                  </a:lnTo>
                  <a:cubicBezTo>
                    <a:pt x="660146" y="6350000"/>
                    <a:pt x="0" y="5689854"/>
                    <a:pt x="0" y="4875530"/>
                  </a:cubicBezTo>
                  <a:lnTo>
                    <a:pt x="0" y="1474470"/>
                  </a:lnTo>
                  <a:cubicBezTo>
                    <a:pt x="0" y="660146"/>
                    <a:pt x="660146" y="0"/>
                    <a:pt x="1474470" y="0"/>
                  </a:cubicBezTo>
                  <a:lnTo>
                    <a:pt x="1474470" y="0"/>
                  </a:lnTo>
                  <a:cubicBezTo>
                    <a:pt x="2288667" y="0"/>
                    <a:pt x="2948813" y="660146"/>
                    <a:pt x="2948813" y="1474470"/>
                  </a:cubicBezTo>
                  <a:close/>
                </a:path>
              </a:pathLst>
            </a:custGeom>
            <a:blipFill>
              <a:blip r:embed="rId4"/>
              <a:stretch>
                <a:fillRect l="-141414" r="-1414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9AD0D7-D224-9023-EE4B-3F90DB5F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029" y="2055874"/>
            <a:ext cx="9842138" cy="2024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9656-71E6-36C4-DE0D-D72E8B15E69B}"/>
              </a:ext>
            </a:extLst>
          </p:cNvPr>
          <p:cNvSpPr txBox="1"/>
          <p:nvPr/>
        </p:nvSpPr>
        <p:spPr>
          <a:xfrm>
            <a:off x="5652898" y="2249263"/>
            <a:ext cx="9373977" cy="2298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To analyze Smart Test data to identify weaknesses in the 6M &amp; 6R Utility Tractor's test performance </a:t>
            </a: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94493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" descr="Logo - John Deere Logo - CleanPNG / KissPNG">
            <a:extLst>
              <a:ext uri="{FF2B5EF4-FFF2-40B4-BE49-F238E27FC236}">
                <a16:creationId xmlns:a16="http://schemas.microsoft.com/office/drawing/2014/main" id="{90EBC86C-D660-AB42-8CC2-770F4568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F9B4AA29-C7BC-D781-1ADF-4B58CC222FB8}"/>
              </a:ext>
            </a:extLst>
          </p:cNvPr>
          <p:cNvSpPr/>
          <p:nvPr/>
        </p:nvSpPr>
        <p:spPr>
          <a:xfrm>
            <a:off x="552612" y="242723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6596D9BE-2286-7DE2-71E4-AC738CD4A13B}"/>
              </a:ext>
            </a:extLst>
          </p:cNvPr>
          <p:cNvSpPr/>
          <p:nvPr/>
        </p:nvSpPr>
        <p:spPr>
          <a:xfrm>
            <a:off x="6418115" y="242723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F4AC9705-8777-2897-B675-70D197C73611}"/>
              </a:ext>
            </a:extLst>
          </p:cNvPr>
          <p:cNvSpPr/>
          <p:nvPr/>
        </p:nvSpPr>
        <p:spPr>
          <a:xfrm>
            <a:off x="12270898" y="242723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A976B-DC48-73F2-0350-D80EAE8CBF4E}"/>
              </a:ext>
            </a:extLst>
          </p:cNvPr>
          <p:cNvSpPr txBox="1"/>
          <p:nvPr/>
        </p:nvSpPr>
        <p:spPr>
          <a:xfrm>
            <a:off x="2145276" y="1245696"/>
            <a:ext cx="13997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Analysis metrics measure Smart Test success</a:t>
            </a: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61F859CE-F6B6-BE2F-5A35-C37F82887504}"/>
              </a:ext>
            </a:extLst>
          </p:cNvPr>
          <p:cNvSpPr/>
          <p:nvPr/>
        </p:nvSpPr>
        <p:spPr>
          <a:xfrm>
            <a:off x="552612" y="7985272"/>
            <a:ext cx="16897188" cy="1047782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77A17-4B36-D5F6-AD2C-6AA718BCD248}"/>
              </a:ext>
            </a:extLst>
          </p:cNvPr>
          <p:cNvSpPr txBox="1"/>
          <p:nvPr/>
        </p:nvSpPr>
        <p:spPr>
          <a:xfrm>
            <a:off x="1284094" y="2709210"/>
            <a:ext cx="37159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First Pass Yield</a:t>
            </a:r>
          </a:p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(FPY)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A539C-CD62-5B63-54E0-A369279615DC}"/>
              </a:ext>
            </a:extLst>
          </p:cNvPr>
          <p:cNvSpPr txBox="1"/>
          <p:nvPr/>
        </p:nvSpPr>
        <p:spPr>
          <a:xfrm>
            <a:off x="12544872" y="2620074"/>
            <a:ext cx="46415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Process Capability Index</a:t>
            </a:r>
          </a:p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(CPK)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F47E3-A5D0-CBFA-8E6E-19CDB7FD474B}"/>
              </a:ext>
            </a:extLst>
          </p:cNvPr>
          <p:cNvSpPr txBox="1"/>
          <p:nvPr/>
        </p:nvSpPr>
        <p:spPr>
          <a:xfrm>
            <a:off x="6553249" y="2582497"/>
            <a:ext cx="488651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Process Performance Index</a:t>
            </a:r>
          </a:p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(PPK)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4A2D9-0198-40FE-5E02-B8F470651BF6}"/>
              </a:ext>
            </a:extLst>
          </p:cNvPr>
          <p:cNvSpPr txBox="1"/>
          <p:nvPr/>
        </p:nvSpPr>
        <p:spPr>
          <a:xfrm>
            <a:off x="12533207" y="4534127"/>
            <a:ext cx="4641564" cy="24851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</a:rPr>
              <a:t>Measures variance in </a:t>
            </a:r>
            <a:r>
              <a:rPr lang="en-US" sz="2800" u="sng">
                <a:solidFill>
                  <a:srgbClr val="FFFFFF"/>
                </a:solidFill>
                <a:latin typeface="Source Sans Pro"/>
              </a:rPr>
              <a:t>weekly</a:t>
            </a:r>
            <a:r>
              <a:rPr lang="en-US" sz="2800">
                <a:solidFill>
                  <a:srgbClr val="FFFFFF"/>
                </a:solidFill>
                <a:latin typeface="Source Sans Pro"/>
              </a:rPr>
              <a:t> test performance </a:t>
            </a:r>
            <a:endParaRPr lang="en-US" sz="28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  <a:ea typeface="Source Sans Pro"/>
              </a:rPr>
              <a:t>Minimum recommended process capability  -&gt;  1.33</a:t>
            </a:r>
            <a:endParaRPr lang="en-US" sz="2800">
              <a:solidFill>
                <a:srgbClr val="FFFFFF"/>
              </a:solidFill>
              <a:latin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5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DF37B-3717-90D5-865D-ED3D73EBF521}"/>
              </a:ext>
            </a:extLst>
          </p:cNvPr>
          <p:cNvSpPr txBox="1"/>
          <p:nvPr/>
        </p:nvSpPr>
        <p:spPr>
          <a:xfrm>
            <a:off x="818241" y="4510834"/>
            <a:ext cx="464156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</a:rPr>
              <a:t>Passing percentage for each specific test 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532E5-210F-F5EC-3473-842C1A9F2331}"/>
              </a:ext>
            </a:extLst>
          </p:cNvPr>
          <p:cNvSpPr txBox="1"/>
          <p:nvPr/>
        </p:nvSpPr>
        <p:spPr>
          <a:xfrm>
            <a:off x="6682347" y="4510319"/>
            <a:ext cx="4641564" cy="31620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</a:rPr>
              <a:t>Measures variance in </a:t>
            </a:r>
            <a:r>
              <a:rPr lang="en-US" sz="2800" u="sng">
                <a:solidFill>
                  <a:srgbClr val="FFFFFF"/>
                </a:solidFill>
                <a:latin typeface="Source Sans Pro"/>
              </a:rPr>
              <a:t>overall</a:t>
            </a:r>
            <a:r>
              <a:rPr lang="en-US" sz="2800">
                <a:solidFill>
                  <a:srgbClr val="FFFFFF"/>
                </a:solidFill>
                <a:latin typeface="Source Sans Pro"/>
              </a:rPr>
              <a:t> test performance </a:t>
            </a:r>
            <a:endParaRPr lang="en-US" sz="28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  <a:ea typeface="Source Sans Pro"/>
              </a:rPr>
              <a:t>Minimum recommended process capability  -&gt;  1.33</a:t>
            </a:r>
            <a:endParaRPr lang="en-US" sz="2800">
              <a:solidFill>
                <a:srgbClr val="FFFFFF"/>
              </a:solidFill>
              <a:latin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5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802B0-8845-3C84-CD59-BE6F6258E255}"/>
              </a:ext>
            </a:extLst>
          </p:cNvPr>
          <p:cNvSpPr txBox="1"/>
          <p:nvPr/>
        </p:nvSpPr>
        <p:spPr>
          <a:xfrm>
            <a:off x="818241" y="8261123"/>
            <a:ext cx="1635653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FF"/>
                </a:solidFill>
                <a:latin typeface="Source Sans Pro"/>
              </a:rPr>
              <a:t>Find which tests are failing by identifying the data that scores relatively low on metrics</a:t>
            </a:r>
            <a:endParaRPr 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09564" y="3764157"/>
            <a:ext cx="9726537" cy="5587055"/>
            <a:chOff x="0" y="-38100"/>
            <a:chExt cx="1204148" cy="10946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1056524"/>
            </a:xfrm>
            <a:custGeom>
              <a:avLst/>
              <a:gdLst/>
              <a:ahLst/>
              <a:cxnLst/>
              <a:rect l="l" t="t" r="r" b="b"/>
              <a:pathLst>
                <a:path w="1204148" h="1056524">
                  <a:moveTo>
                    <a:pt x="86360" y="0"/>
                  </a:moveTo>
                  <a:lnTo>
                    <a:pt x="1117788" y="0"/>
                  </a:lnTo>
                  <a:cubicBezTo>
                    <a:pt x="1140692" y="0"/>
                    <a:pt x="1162658" y="9099"/>
                    <a:pt x="1178854" y="25294"/>
                  </a:cubicBezTo>
                  <a:cubicBezTo>
                    <a:pt x="1195050" y="41490"/>
                    <a:pt x="1204148" y="63456"/>
                    <a:pt x="1204148" y="86360"/>
                  </a:cubicBezTo>
                  <a:lnTo>
                    <a:pt x="1204148" y="970164"/>
                  </a:lnTo>
                  <a:cubicBezTo>
                    <a:pt x="1204148" y="1017859"/>
                    <a:pt x="1165483" y="1056524"/>
                    <a:pt x="1117788" y="1056524"/>
                  </a:cubicBezTo>
                  <a:lnTo>
                    <a:pt x="86360" y="1056524"/>
                  </a:lnTo>
                  <a:cubicBezTo>
                    <a:pt x="63456" y="1056524"/>
                    <a:pt x="41490" y="1047426"/>
                    <a:pt x="25294" y="1031230"/>
                  </a:cubicBezTo>
                  <a:cubicBezTo>
                    <a:pt x="9099" y="1015034"/>
                    <a:pt x="0" y="993068"/>
                    <a:pt x="0" y="970164"/>
                  </a:cubicBezTo>
                  <a:lnTo>
                    <a:pt x="0" y="86360"/>
                  </a:lnTo>
                  <a:cubicBezTo>
                    <a:pt x="0" y="38665"/>
                    <a:pt x="38665" y="0"/>
                    <a:pt x="8636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  <p:txBody>
            <a:bodyPr lIns="91440" tIns="45720" rIns="91440" bIns="45720" anchor="t"/>
            <a:lstStyle/>
            <a:p>
              <a:endParaRPr lang="en-US">
                <a:ea typeface="Calibri"/>
                <a:cs typeface="Calibri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1094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A165EE6E-4948-B995-691D-85BE3A20F87F}"/>
              </a:ext>
            </a:extLst>
          </p:cNvPr>
          <p:cNvGrpSpPr>
            <a:grpSpLocks noChangeAspect="1"/>
          </p:cNvGrpSpPr>
          <p:nvPr/>
        </p:nvGrpSpPr>
        <p:grpSpPr>
          <a:xfrm>
            <a:off x="813478" y="2258639"/>
            <a:ext cx="4602193" cy="7129731"/>
            <a:chOff x="0" y="0"/>
            <a:chExt cx="6350000" cy="9525000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7103F23E-6C3D-8FD4-E9B3-A37CB0FAB61C}"/>
                </a:ext>
              </a:extLst>
            </p:cNvPr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2" descr="Logo - John Deere Logo - CleanPNG / KissPNG">
            <a:extLst>
              <a:ext uri="{FF2B5EF4-FFF2-40B4-BE49-F238E27FC236}">
                <a16:creationId xmlns:a16="http://schemas.microsoft.com/office/drawing/2014/main" id="{DC8B664D-F1B4-C077-812B-B8360BA6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2">
            <a:extLst>
              <a:ext uri="{FF2B5EF4-FFF2-40B4-BE49-F238E27FC236}">
                <a16:creationId xmlns:a16="http://schemas.microsoft.com/office/drawing/2014/main" id="{8BECB712-8545-A3CF-3526-D1CFCC85144F}"/>
              </a:ext>
            </a:extLst>
          </p:cNvPr>
          <p:cNvSpPr/>
          <p:nvPr/>
        </p:nvSpPr>
        <p:spPr>
          <a:xfrm>
            <a:off x="5809564" y="2200312"/>
            <a:ext cx="9726537" cy="1177288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 lIns="91440" tIns="45720" rIns="91440" bIns="45720" anchor="t"/>
          <a:lstStyle/>
          <a:p>
            <a:pPr algn="ctr"/>
            <a:endParaRPr lang="en-US" sz="4800" spc="122">
              <a:solidFill>
                <a:srgbClr val="FFFFFF"/>
              </a:solidFill>
              <a:latin typeface="Codec Pro Extra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45ABFF-53E0-E6DA-7D45-86DE73A52BFA}"/>
              </a:ext>
            </a:extLst>
          </p:cNvPr>
          <p:cNvSpPr txBox="1"/>
          <p:nvPr/>
        </p:nvSpPr>
        <p:spPr>
          <a:xfrm>
            <a:off x="6187030" y="2425801"/>
            <a:ext cx="895003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Problem Identification Tool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9942DAD-04D7-3FF8-7B0A-A11285D7F86E}"/>
              </a:ext>
            </a:extLst>
          </p:cNvPr>
          <p:cNvSpPr txBox="1"/>
          <p:nvPr/>
        </p:nvSpPr>
        <p:spPr>
          <a:xfrm>
            <a:off x="819648" y="551853"/>
            <a:ext cx="15048487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287"/>
              </a:lnSpc>
              <a:spcBef>
                <a:spcPct val="0"/>
              </a:spcBef>
            </a:pPr>
            <a:r>
              <a:rPr lang="en-US" sz="8550">
                <a:solidFill>
                  <a:schemeClr val="bg1"/>
                </a:solidFill>
                <a:latin typeface="Roca One Bold"/>
                <a:cs typeface="Roca One Bold"/>
              </a:rPr>
              <a:t>UI Solution Methodology</a:t>
            </a:r>
            <a:endParaRPr lang="en-US" sz="8550" u="none" strike="noStrike">
              <a:solidFill>
                <a:schemeClr val="bg1"/>
              </a:solidFill>
              <a:latin typeface="Roca One Bold"/>
              <a:cs typeface="Roca On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0DA2B-279E-2792-087F-8D2096695831}"/>
              </a:ext>
            </a:extLst>
          </p:cNvPr>
          <p:cNvSpPr txBox="1"/>
          <p:nvPr/>
        </p:nvSpPr>
        <p:spPr>
          <a:xfrm>
            <a:off x="6290714" y="4572525"/>
            <a:ext cx="876423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Identify a problem at a high level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Drill down into more specific problem areas (specific tests)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View performance statistics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 Why is this test not preforming well?</a:t>
            </a:r>
          </a:p>
          <a:p>
            <a:pPr marL="742950" lvl="1" indent="-285750">
              <a:buFont typeface="Courier New"/>
              <a:buChar char="o"/>
            </a:pPr>
            <a:r>
              <a:rPr lang="en-US" sz="3600">
                <a:solidFill>
                  <a:srgbClr val="FFFFFF"/>
                </a:solidFill>
                <a:latin typeface="Source Sans Pro"/>
                <a:ea typeface="Source Sans Pro"/>
              </a:rPr>
              <a:t> What needs to be changed?</a:t>
            </a:r>
          </a:p>
          <a:p>
            <a:endParaRPr lang="en-US" sz="3600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5928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" descr="Logo - John Deere Logo - CleanPNG / KissPNG">
            <a:extLst>
              <a:ext uri="{FF2B5EF4-FFF2-40B4-BE49-F238E27FC236}">
                <a16:creationId xmlns:a16="http://schemas.microsoft.com/office/drawing/2014/main" id="{90EBC86C-D660-AB42-8CC2-770F4568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12">
            <a:extLst>
              <a:ext uri="{FF2B5EF4-FFF2-40B4-BE49-F238E27FC236}">
                <a16:creationId xmlns:a16="http://schemas.microsoft.com/office/drawing/2014/main" id="{F9B4AA29-C7BC-D781-1ADF-4B58CC222FB8}"/>
              </a:ext>
            </a:extLst>
          </p:cNvPr>
          <p:cNvSpPr/>
          <p:nvPr/>
        </p:nvSpPr>
        <p:spPr>
          <a:xfrm>
            <a:off x="552612" y="242723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6596D9BE-2286-7DE2-71E4-AC738CD4A13B}"/>
              </a:ext>
            </a:extLst>
          </p:cNvPr>
          <p:cNvSpPr/>
          <p:nvPr/>
        </p:nvSpPr>
        <p:spPr>
          <a:xfrm>
            <a:off x="6450162" y="2359456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F4AC9705-8777-2897-B675-70D197C73611}"/>
              </a:ext>
            </a:extLst>
          </p:cNvPr>
          <p:cNvSpPr/>
          <p:nvPr/>
        </p:nvSpPr>
        <p:spPr>
          <a:xfrm>
            <a:off x="12270898" y="2427234"/>
            <a:ext cx="5178902" cy="5059565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61F859CE-F6B6-BE2F-5A35-C37F82887504}"/>
              </a:ext>
            </a:extLst>
          </p:cNvPr>
          <p:cNvSpPr/>
          <p:nvPr/>
        </p:nvSpPr>
        <p:spPr>
          <a:xfrm>
            <a:off x="552612" y="7985272"/>
            <a:ext cx="16897188" cy="1337148"/>
          </a:xfrm>
          <a:custGeom>
            <a:avLst/>
            <a:gdLst/>
            <a:ahLst/>
            <a:cxnLst/>
            <a:rect l="l" t="t" r="r" b="b"/>
            <a:pathLst>
              <a:path w="1204148" h="1056524">
                <a:moveTo>
                  <a:pt x="86360" y="0"/>
                </a:moveTo>
                <a:lnTo>
                  <a:pt x="1117788" y="0"/>
                </a:lnTo>
                <a:cubicBezTo>
                  <a:pt x="1140692" y="0"/>
                  <a:pt x="1162658" y="9099"/>
                  <a:pt x="1178854" y="25294"/>
                </a:cubicBezTo>
                <a:cubicBezTo>
                  <a:pt x="1195050" y="41490"/>
                  <a:pt x="1204148" y="63456"/>
                  <a:pt x="1204148" y="86360"/>
                </a:cubicBezTo>
                <a:lnTo>
                  <a:pt x="1204148" y="970164"/>
                </a:lnTo>
                <a:cubicBezTo>
                  <a:pt x="1204148" y="1017859"/>
                  <a:pt x="1165483" y="1056524"/>
                  <a:pt x="1117788" y="1056524"/>
                </a:cubicBezTo>
                <a:lnTo>
                  <a:pt x="86360" y="1056524"/>
                </a:lnTo>
                <a:cubicBezTo>
                  <a:pt x="63456" y="1056524"/>
                  <a:pt x="41490" y="1047426"/>
                  <a:pt x="25294" y="1031230"/>
                </a:cubicBezTo>
                <a:cubicBezTo>
                  <a:pt x="9099" y="1015034"/>
                  <a:pt x="0" y="993068"/>
                  <a:pt x="0" y="970164"/>
                </a:cubicBezTo>
                <a:lnTo>
                  <a:pt x="0" y="86360"/>
                </a:lnTo>
                <a:cubicBezTo>
                  <a:pt x="0" y="38665"/>
                  <a:pt x="38665" y="0"/>
                  <a:pt x="86360" y="0"/>
                </a:cubicBezTo>
                <a:close/>
              </a:path>
            </a:pathLst>
          </a:custGeom>
          <a:solidFill>
            <a:srgbClr val="FFFFFF">
              <a:alpha val="1882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77A17-4B36-D5F6-AD2C-6AA718BCD248}"/>
              </a:ext>
            </a:extLst>
          </p:cNvPr>
          <p:cNvSpPr txBox="1"/>
          <p:nvPr/>
        </p:nvSpPr>
        <p:spPr>
          <a:xfrm>
            <a:off x="1284094" y="2709210"/>
            <a:ext cx="371593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Dropping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F47E3-A5D0-CBFA-8E6E-19CDB7FD474B}"/>
              </a:ext>
            </a:extLst>
          </p:cNvPr>
          <p:cNvSpPr txBox="1"/>
          <p:nvPr/>
        </p:nvSpPr>
        <p:spPr>
          <a:xfrm>
            <a:off x="6553249" y="2582497"/>
            <a:ext cx="4886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Errors in metric Calculation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2DF37B-3717-90D5-865D-ED3D73EBF521}"/>
              </a:ext>
            </a:extLst>
          </p:cNvPr>
          <p:cNvSpPr txBox="1"/>
          <p:nvPr/>
        </p:nvSpPr>
        <p:spPr>
          <a:xfrm>
            <a:off x="866048" y="3625452"/>
            <a:ext cx="4641564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The initial raw data had over 2,000,000 rows of data </a:t>
            </a:r>
            <a:endParaRPr lang="en-US" sz="2400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Pass/Fail column created for values that fall between min and max acceptable values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Rows were dropped that contained NA values or values &lt;=0, Accounted for 2,000 rows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Finalized with 53,817 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532E5-210F-F5EC-3473-842C1A9F2331}"/>
              </a:ext>
            </a:extLst>
          </p:cNvPr>
          <p:cNvSpPr txBox="1"/>
          <p:nvPr/>
        </p:nvSpPr>
        <p:spPr>
          <a:xfrm>
            <a:off x="6680424" y="3731306"/>
            <a:ext cx="4641564" cy="33236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Tests were originally grouped the final test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Tests from different tractor models had identical test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Grouping both models created bimodal distributions</a:t>
            </a:r>
          </a:p>
          <a:p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99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802B0-8845-3C84-CD59-BE6F6258E255}"/>
              </a:ext>
            </a:extLst>
          </p:cNvPr>
          <p:cNvSpPr txBox="1"/>
          <p:nvPr/>
        </p:nvSpPr>
        <p:spPr>
          <a:xfrm>
            <a:off x="818241" y="8261123"/>
            <a:ext cx="1635653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cs typeface="Calibri"/>
              </a:rPr>
              <a:t>The R in 6R is an upgrade to the standard M trim package, 6 is the frame size of the tractor. </a:t>
            </a:r>
          </a:p>
          <a:p>
            <a:pPr marL="800100" lvl="1" indent="-342900" algn="ctr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cs typeface="Calibri"/>
              </a:rPr>
              <a:t>Model # 6140R—Frame size 6, 140 horsepower, R trim package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50D97A-6AF8-B04D-B1A3-A7DEE214A7B8}"/>
              </a:ext>
            </a:extLst>
          </p:cNvPr>
          <p:cNvGrpSpPr/>
          <p:nvPr/>
        </p:nvGrpSpPr>
        <p:grpSpPr>
          <a:xfrm>
            <a:off x="12429135" y="3353182"/>
            <a:ext cx="4927213" cy="2918044"/>
            <a:chOff x="12980614" y="6333088"/>
            <a:chExt cx="4927213" cy="2918044"/>
          </a:xfrm>
        </p:grpSpPr>
        <p:sp>
          <p:nvSpPr>
            <p:cNvPr id="19" name="Flowchart: Connector 28">
              <a:extLst>
                <a:ext uri="{FF2B5EF4-FFF2-40B4-BE49-F238E27FC236}">
                  <a16:creationId xmlns:a16="http://schemas.microsoft.com/office/drawing/2014/main" id="{7475CD04-674B-7B40-943F-C532ABD555A9}"/>
                </a:ext>
              </a:extLst>
            </p:cNvPr>
            <p:cNvSpPr/>
            <p:nvPr/>
          </p:nvSpPr>
          <p:spPr>
            <a:xfrm>
              <a:off x="13888291" y="6345513"/>
              <a:ext cx="453838" cy="453838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31">
              <a:extLst>
                <a:ext uri="{FF2B5EF4-FFF2-40B4-BE49-F238E27FC236}">
                  <a16:creationId xmlns:a16="http://schemas.microsoft.com/office/drawing/2014/main" id="{367C409E-CB3D-794A-BA62-2282D2FAE096}"/>
                </a:ext>
              </a:extLst>
            </p:cNvPr>
            <p:cNvSpPr/>
            <p:nvPr/>
          </p:nvSpPr>
          <p:spPr>
            <a:xfrm>
              <a:off x="14795968" y="8547469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33">
              <a:extLst>
                <a:ext uri="{FF2B5EF4-FFF2-40B4-BE49-F238E27FC236}">
                  <a16:creationId xmlns:a16="http://schemas.microsoft.com/office/drawing/2014/main" id="{EA939E7D-6CAE-3F41-8EDC-D012AFE1F6AC}"/>
                </a:ext>
              </a:extLst>
            </p:cNvPr>
            <p:cNvSpPr/>
            <p:nvPr/>
          </p:nvSpPr>
          <p:spPr>
            <a:xfrm>
              <a:off x="12980614" y="8547469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34">
              <a:extLst>
                <a:ext uri="{FF2B5EF4-FFF2-40B4-BE49-F238E27FC236}">
                  <a16:creationId xmlns:a16="http://schemas.microsoft.com/office/drawing/2014/main" id="{453256A2-40EB-2544-BF61-04AFED3F74AA}"/>
                </a:ext>
              </a:extLst>
            </p:cNvPr>
            <p:cNvSpPr/>
            <p:nvPr/>
          </p:nvSpPr>
          <p:spPr>
            <a:xfrm>
              <a:off x="13888290" y="8547468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35">
              <a:extLst>
                <a:ext uri="{FF2B5EF4-FFF2-40B4-BE49-F238E27FC236}">
                  <a16:creationId xmlns:a16="http://schemas.microsoft.com/office/drawing/2014/main" id="{DB7E969F-9431-AF48-B381-6C80717FED24}"/>
                </a:ext>
              </a:extLst>
            </p:cNvPr>
            <p:cNvSpPr/>
            <p:nvPr/>
          </p:nvSpPr>
          <p:spPr>
            <a:xfrm>
              <a:off x="13434452" y="7471703"/>
              <a:ext cx="453838" cy="453838"/>
            </a:xfrm>
            <a:prstGeom prst="flowChartConnector">
              <a:avLst/>
            </a:prstGeom>
            <a:solidFill>
              <a:srgbClr val="857C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37">
              <a:extLst>
                <a:ext uri="{FF2B5EF4-FFF2-40B4-BE49-F238E27FC236}">
                  <a16:creationId xmlns:a16="http://schemas.microsoft.com/office/drawing/2014/main" id="{58EFC490-3E05-E745-9E5E-01429110A38B}"/>
                </a:ext>
              </a:extLst>
            </p:cNvPr>
            <p:cNvSpPr/>
            <p:nvPr/>
          </p:nvSpPr>
          <p:spPr>
            <a:xfrm>
              <a:off x="14342128" y="7471703"/>
              <a:ext cx="453838" cy="453838"/>
            </a:xfrm>
            <a:prstGeom prst="flowChartConnector">
              <a:avLst/>
            </a:prstGeom>
            <a:solidFill>
              <a:srgbClr val="857C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313C63-8BBD-A043-9DFD-2BCE5FB72FC9}"/>
                </a:ext>
              </a:extLst>
            </p:cNvPr>
            <p:cNvCxnSpPr/>
            <p:nvPr/>
          </p:nvCxnSpPr>
          <p:spPr>
            <a:xfrm>
              <a:off x="14224466" y="6833335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1CEACDA-6476-8B41-A22E-8749BED95214}"/>
                </a:ext>
              </a:extLst>
            </p:cNvPr>
            <p:cNvCxnSpPr>
              <a:cxnSpLocks/>
            </p:cNvCxnSpPr>
            <p:nvPr/>
          </p:nvCxnSpPr>
          <p:spPr>
            <a:xfrm>
              <a:off x="14671726" y="7976334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8732C64-1BEF-8749-981D-45A97C426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88897" y="6796063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57A959-7458-684E-9888-C5EB8C44086C}"/>
                </a:ext>
              </a:extLst>
            </p:cNvPr>
            <p:cNvCxnSpPr>
              <a:cxnSpLocks/>
            </p:cNvCxnSpPr>
            <p:nvPr/>
          </p:nvCxnSpPr>
          <p:spPr>
            <a:xfrm>
              <a:off x="13752355" y="7963909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ED30741-3744-684D-B173-C4212D440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36158" y="7901790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83A17D3-CA53-2041-9EB6-479CD8BE9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16787" y="7901790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Connector 51">
              <a:extLst>
                <a:ext uri="{FF2B5EF4-FFF2-40B4-BE49-F238E27FC236}">
                  <a16:creationId xmlns:a16="http://schemas.microsoft.com/office/drawing/2014/main" id="{007F1C6B-0F37-E845-9EF8-710EC19F061A}"/>
                </a:ext>
              </a:extLst>
            </p:cNvPr>
            <p:cNvSpPr/>
            <p:nvPr/>
          </p:nvSpPr>
          <p:spPr>
            <a:xfrm>
              <a:off x="16534584" y="6333088"/>
              <a:ext cx="453838" cy="453838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52">
              <a:extLst>
                <a:ext uri="{FF2B5EF4-FFF2-40B4-BE49-F238E27FC236}">
                  <a16:creationId xmlns:a16="http://schemas.microsoft.com/office/drawing/2014/main" id="{4D9FAAB4-5554-3A4E-BFF3-DA7EC2154D09}"/>
                </a:ext>
              </a:extLst>
            </p:cNvPr>
            <p:cNvSpPr/>
            <p:nvPr/>
          </p:nvSpPr>
          <p:spPr>
            <a:xfrm>
              <a:off x="17442261" y="8535044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53">
              <a:extLst>
                <a:ext uri="{FF2B5EF4-FFF2-40B4-BE49-F238E27FC236}">
                  <a16:creationId xmlns:a16="http://schemas.microsoft.com/office/drawing/2014/main" id="{CDB985B0-9782-FC4A-B87F-A70E7F2C8CAC}"/>
                </a:ext>
              </a:extLst>
            </p:cNvPr>
            <p:cNvSpPr/>
            <p:nvPr/>
          </p:nvSpPr>
          <p:spPr>
            <a:xfrm>
              <a:off x="15626908" y="8535044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54">
              <a:extLst>
                <a:ext uri="{FF2B5EF4-FFF2-40B4-BE49-F238E27FC236}">
                  <a16:creationId xmlns:a16="http://schemas.microsoft.com/office/drawing/2014/main" id="{D3778013-35ED-B748-80FB-84B3EA8D5631}"/>
                </a:ext>
              </a:extLst>
            </p:cNvPr>
            <p:cNvSpPr/>
            <p:nvPr/>
          </p:nvSpPr>
          <p:spPr>
            <a:xfrm>
              <a:off x="16534582" y="8535043"/>
              <a:ext cx="453838" cy="453838"/>
            </a:xfrm>
            <a:prstGeom prst="flowChartConnector">
              <a:avLst/>
            </a:prstGeom>
            <a:solidFill>
              <a:srgbClr val="2285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55">
              <a:extLst>
                <a:ext uri="{FF2B5EF4-FFF2-40B4-BE49-F238E27FC236}">
                  <a16:creationId xmlns:a16="http://schemas.microsoft.com/office/drawing/2014/main" id="{E0FE6BE1-014E-054A-8310-E3616F1BDD93}"/>
                </a:ext>
              </a:extLst>
            </p:cNvPr>
            <p:cNvSpPr/>
            <p:nvPr/>
          </p:nvSpPr>
          <p:spPr>
            <a:xfrm>
              <a:off x="16080745" y="7459278"/>
              <a:ext cx="453838" cy="453838"/>
            </a:xfrm>
            <a:prstGeom prst="flowChartConnector">
              <a:avLst/>
            </a:prstGeom>
            <a:solidFill>
              <a:srgbClr val="857C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56">
              <a:extLst>
                <a:ext uri="{FF2B5EF4-FFF2-40B4-BE49-F238E27FC236}">
                  <a16:creationId xmlns:a16="http://schemas.microsoft.com/office/drawing/2014/main" id="{D4C77BA6-5DDD-434D-8C95-A5F11D093D78}"/>
                </a:ext>
              </a:extLst>
            </p:cNvPr>
            <p:cNvSpPr/>
            <p:nvPr/>
          </p:nvSpPr>
          <p:spPr>
            <a:xfrm>
              <a:off x="16988421" y="7459278"/>
              <a:ext cx="453838" cy="453838"/>
            </a:xfrm>
            <a:prstGeom prst="flowChartConnector">
              <a:avLst/>
            </a:prstGeom>
            <a:solidFill>
              <a:srgbClr val="857C0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E3258F-3981-8947-8143-AD9603124466}"/>
                </a:ext>
              </a:extLst>
            </p:cNvPr>
            <p:cNvCxnSpPr>
              <a:cxnSpLocks/>
            </p:cNvCxnSpPr>
            <p:nvPr/>
          </p:nvCxnSpPr>
          <p:spPr>
            <a:xfrm>
              <a:off x="16870759" y="6820910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7CCD7A8-8F6E-E643-87CF-E485231380A3}"/>
                </a:ext>
              </a:extLst>
            </p:cNvPr>
            <p:cNvCxnSpPr>
              <a:cxnSpLocks/>
            </p:cNvCxnSpPr>
            <p:nvPr/>
          </p:nvCxnSpPr>
          <p:spPr>
            <a:xfrm>
              <a:off x="17318019" y="7963909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4144FA8-E1D4-B044-ADBB-1AC90F619F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35191" y="6783638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35548F3-D8AA-CF47-BDE9-4ECA78A5B465}"/>
                </a:ext>
              </a:extLst>
            </p:cNvPr>
            <p:cNvCxnSpPr>
              <a:cxnSpLocks/>
            </p:cNvCxnSpPr>
            <p:nvPr/>
          </p:nvCxnSpPr>
          <p:spPr>
            <a:xfrm>
              <a:off x="16398647" y="7951484"/>
              <a:ext cx="235323" cy="59269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CCCFBB-3616-8D4A-8C76-C8327E20E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82452" y="7889365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D2D7D-4B3A-DD48-807C-F2B797939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63079" y="7889365"/>
              <a:ext cx="199513" cy="667236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E602EEF-07C4-D847-9A97-8DBB15E1E5BA}"/>
                </a:ext>
              </a:extLst>
            </p:cNvPr>
            <p:cNvSpPr txBox="1"/>
            <p:nvPr/>
          </p:nvSpPr>
          <p:spPr>
            <a:xfrm>
              <a:off x="13896146" y="6361044"/>
              <a:ext cx="4410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cs typeface="Calibri"/>
                </a:rPr>
                <a:t>6R</a:t>
              </a:r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26AF39-3122-4242-8357-F21F6A431421}"/>
                </a:ext>
              </a:extLst>
            </p:cNvPr>
            <p:cNvSpPr txBox="1"/>
            <p:nvPr/>
          </p:nvSpPr>
          <p:spPr>
            <a:xfrm>
              <a:off x="16493987" y="6368498"/>
              <a:ext cx="65598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6M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161786-09C5-0E4D-8F16-1C1833DBF6D6}"/>
                </a:ext>
              </a:extLst>
            </p:cNvPr>
            <p:cNvSpPr txBox="1"/>
            <p:nvPr/>
          </p:nvSpPr>
          <p:spPr>
            <a:xfrm>
              <a:off x="13338314" y="7523922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.SEQ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A0EA80-0C0F-EE4E-A651-D0998457DC35}"/>
                </a:ext>
              </a:extLst>
            </p:cNvPr>
            <p:cNvSpPr txBox="1"/>
            <p:nvPr/>
          </p:nvSpPr>
          <p:spPr>
            <a:xfrm>
              <a:off x="14245258" y="7523921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.SEQ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94BA79-955D-1C44-A3C6-8291768217CF}"/>
                </a:ext>
              </a:extLst>
            </p:cNvPr>
            <p:cNvSpPr txBox="1"/>
            <p:nvPr/>
          </p:nvSpPr>
          <p:spPr>
            <a:xfrm>
              <a:off x="15997030" y="7523921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.SEQ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581B6E-48B1-2747-A1CB-24D7D882BBCA}"/>
                </a:ext>
              </a:extLst>
            </p:cNvPr>
            <p:cNvSpPr txBox="1"/>
            <p:nvPr/>
          </p:nvSpPr>
          <p:spPr>
            <a:xfrm>
              <a:off x="16891552" y="7511497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.SEQ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9D8A38-8A30-7344-821D-2D1176430129}"/>
                </a:ext>
              </a:extLst>
            </p:cNvPr>
            <p:cNvSpPr txBox="1"/>
            <p:nvPr/>
          </p:nvSpPr>
          <p:spPr>
            <a:xfrm>
              <a:off x="12990443" y="8617226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59E41B3-9E83-F64A-897A-6BB8B57172F5}"/>
                </a:ext>
              </a:extLst>
            </p:cNvPr>
            <p:cNvSpPr txBox="1"/>
            <p:nvPr/>
          </p:nvSpPr>
          <p:spPr>
            <a:xfrm>
              <a:off x="13872540" y="8617225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33ACA7-A995-EE43-868A-DBF45D5EABD5}"/>
                </a:ext>
              </a:extLst>
            </p:cNvPr>
            <p:cNvSpPr txBox="1"/>
            <p:nvPr/>
          </p:nvSpPr>
          <p:spPr>
            <a:xfrm>
              <a:off x="14804334" y="8617225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56511E-F987-BE43-AE6D-6CE97EC42B90}"/>
                </a:ext>
              </a:extLst>
            </p:cNvPr>
            <p:cNvSpPr txBox="1"/>
            <p:nvPr/>
          </p:nvSpPr>
          <p:spPr>
            <a:xfrm>
              <a:off x="15624312" y="8617225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4CDD96-2BD4-D94A-B7E2-72FF57908CE3}"/>
                </a:ext>
              </a:extLst>
            </p:cNvPr>
            <p:cNvSpPr txBox="1"/>
            <p:nvPr/>
          </p:nvSpPr>
          <p:spPr>
            <a:xfrm>
              <a:off x="16518834" y="8604801"/>
              <a:ext cx="655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DD3299-5A90-284C-A005-05E0150873AB}"/>
                </a:ext>
              </a:extLst>
            </p:cNvPr>
            <p:cNvSpPr txBox="1"/>
            <p:nvPr/>
          </p:nvSpPr>
          <p:spPr>
            <a:xfrm>
              <a:off x="17450628" y="8604801"/>
              <a:ext cx="45719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S.T.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9C81506-682B-244E-9AFF-DE2B1F5FE3DC}"/>
              </a:ext>
            </a:extLst>
          </p:cNvPr>
          <p:cNvSpPr txBox="1"/>
          <p:nvPr/>
        </p:nvSpPr>
        <p:spPr>
          <a:xfrm>
            <a:off x="2297676" y="1398096"/>
            <a:ext cx="13997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Data Structure and Manipulation </a:t>
            </a:r>
          </a:p>
        </p:txBody>
      </p:sp>
    </p:spTree>
    <p:extLst>
      <p:ext uri="{BB962C8B-B14F-4D97-AF65-F5344CB8AC3E}">
        <p14:creationId xmlns:p14="http://schemas.microsoft.com/office/powerpoint/2010/main" val="211923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835907"/>
            <a:chOff x="0" y="0"/>
            <a:chExt cx="24384000" cy="77812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634" b="21634"/>
            <a:stretch>
              <a:fillRect/>
            </a:stretch>
          </p:blipFill>
          <p:spPr>
            <a:xfrm flipH="1">
              <a:off x="0" y="0"/>
              <a:ext cx="24384000" cy="778121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43124" y="5029200"/>
            <a:ext cx="8516134" cy="4114800"/>
            <a:chOff x="0" y="0"/>
            <a:chExt cx="2880766" cy="13919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0766" cy="1391920"/>
            </a:xfrm>
            <a:custGeom>
              <a:avLst/>
              <a:gdLst/>
              <a:ahLst/>
              <a:cxnLst/>
              <a:rect l="l" t="t" r="r" b="b"/>
              <a:pathLst>
                <a:path w="2880766" h="1391920">
                  <a:moveTo>
                    <a:pt x="2756305" y="1391920"/>
                  </a:moveTo>
                  <a:lnTo>
                    <a:pt x="124460" y="1391920"/>
                  </a:lnTo>
                  <a:cubicBezTo>
                    <a:pt x="55880" y="1391920"/>
                    <a:pt x="0" y="1336040"/>
                    <a:pt x="0" y="12674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56306" y="0"/>
                  </a:lnTo>
                  <a:cubicBezTo>
                    <a:pt x="2824886" y="0"/>
                    <a:pt x="2880766" y="55880"/>
                    <a:pt x="2880766" y="124460"/>
                  </a:cubicBezTo>
                  <a:lnTo>
                    <a:pt x="2880766" y="1267460"/>
                  </a:lnTo>
                  <a:cubicBezTo>
                    <a:pt x="2880766" y="1336040"/>
                    <a:pt x="2824886" y="1391920"/>
                    <a:pt x="2756306" y="1391920"/>
                  </a:cubicBezTo>
                  <a:close/>
                </a:path>
              </a:pathLst>
            </a:custGeom>
            <a:solidFill>
              <a:srgbClr val="3A490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1575" y="6771553"/>
            <a:ext cx="4879974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spc="122">
                <a:solidFill>
                  <a:srgbClr val="FFFFFF"/>
                </a:solidFill>
                <a:latin typeface="Codec Pro ExtraBold"/>
              </a:rPr>
              <a:t>Discovery of failing test data trends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16687" y="5946181"/>
            <a:ext cx="3418933" cy="453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65"/>
              </a:lnSpc>
              <a:spcBef>
                <a:spcPct val="0"/>
              </a:spcBef>
            </a:pPr>
            <a:r>
              <a:rPr lang="en-US" sz="3500" spc="122">
                <a:solidFill>
                  <a:srgbClr val="FFFFFF"/>
                </a:solidFill>
                <a:latin typeface="Codec Pro ExtraBold"/>
              </a:rPr>
              <a:t>USB </a:t>
            </a:r>
            <a:r>
              <a:rPr lang="en-US" sz="3500" spc="122" err="1">
                <a:solidFill>
                  <a:srgbClr val="FFFFFF"/>
                </a:solidFill>
                <a:latin typeface="Codec Pro ExtraBold"/>
              </a:rPr>
              <a:t>Steckdose</a:t>
            </a:r>
            <a:endParaRPr lang="en-US" sz="3500" u="none" strike="noStrike" spc="122">
              <a:solidFill>
                <a:srgbClr val="FFFFFF"/>
              </a:solidFill>
              <a:latin typeface="Codec Pro ExtraBold"/>
            </a:endParaRPr>
          </a:p>
        </p:txBody>
      </p:sp>
      <p:pic>
        <p:nvPicPr>
          <p:cNvPr id="27" name="Picture 2" descr="Logo - John Deere Logo - CleanPNG / KissPNG">
            <a:extLst>
              <a:ext uri="{FF2B5EF4-FFF2-40B4-BE49-F238E27FC236}">
                <a16:creationId xmlns:a16="http://schemas.microsoft.com/office/drawing/2014/main" id="{89BD0DAB-2FF1-554B-A3A4-E5F009FF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DA93CE-C3EE-9CA9-14AF-2DE0A484CDCC}"/>
              </a:ext>
            </a:extLst>
          </p:cNvPr>
          <p:cNvSpPr txBox="1"/>
          <p:nvPr/>
        </p:nvSpPr>
        <p:spPr>
          <a:xfrm>
            <a:off x="8118662" y="6410044"/>
            <a:ext cx="7763435" cy="3723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Before data cleaning &amp; outlier removal: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 ‘Beltline’ tests were consistently scoring low on FPY, CPK and PPK.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After cleaning data &amp; removing outliers: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USB </a:t>
            </a:r>
            <a:r>
              <a:rPr lang="en-US" sz="2400" err="1">
                <a:solidFill>
                  <a:srgbClr val="FFFFFF"/>
                </a:solidFill>
                <a:latin typeface="Source Sans Pro"/>
                <a:ea typeface="Source Sans Pro"/>
              </a:rPr>
              <a:t>Steckdose</a:t>
            </a: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 is the worst performing test based on FPY with an FP of 94.85%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FFFFFF"/>
                </a:solidFill>
                <a:latin typeface="Source Sans Pro"/>
                <a:ea typeface="Source Sans Pro"/>
              </a:rPr>
              <a:t>Kraftsteckdoese</a:t>
            </a: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</a:rPr>
              <a:t>-ECE-auf RHK is the test whose outcome varies the most with a PPK of 0.13</a:t>
            </a:r>
          </a:p>
          <a:p>
            <a:endParaRPr lang="en-US" sz="2199">
              <a:solidFill>
                <a:srgbClr val="FFFFFF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77140"/>
            <a:ext cx="13488146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24"/>
              </a:lnSpc>
              <a:spcBef>
                <a:spcPct val="0"/>
              </a:spcBef>
            </a:pPr>
            <a:r>
              <a:rPr lang="en-US" sz="5750">
                <a:solidFill>
                  <a:srgbClr val="FFFFFF"/>
                </a:solidFill>
                <a:latin typeface="Roca One Bold"/>
                <a:cs typeface="Roca One Bold"/>
              </a:rPr>
              <a:t>Stakeholders specifically asked for certain statistics on the test level.</a:t>
            </a:r>
            <a:endParaRPr lang="en-US" sz="5770" u="none" strike="noStrike">
              <a:solidFill>
                <a:srgbClr val="FFFFFF"/>
              </a:solidFill>
              <a:latin typeface="Roca One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536101" y="-459130"/>
            <a:ext cx="1913699" cy="2886364"/>
            <a:chOff x="0" y="-28575"/>
            <a:chExt cx="612384" cy="9236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2384" cy="895061"/>
            </a:xfrm>
            <a:custGeom>
              <a:avLst/>
              <a:gdLst/>
              <a:ahLst/>
              <a:cxnLst/>
              <a:rect l="l" t="t" r="r" b="b"/>
              <a:pathLst>
                <a:path w="612384" h="895061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2" descr="Logo - John Deere Logo - CleanPNG / KissPNG">
            <a:extLst>
              <a:ext uri="{FF2B5EF4-FFF2-40B4-BE49-F238E27FC236}">
                <a16:creationId xmlns:a16="http://schemas.microsoft.com/office/drawing/2014/main" id="{834980A9-C10D-ED42-B1C7-93C8A03F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00" y="-369833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923BDFE1-9063-BA63-5CB7-DF0537A37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977" y="2740950"/>
            <a:ext cx="9818298" cy="7367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D295A4-E933-E8E8-E9EB-A35FB86766AB}"/>
              </a:ext>
            </a:extLst>
          </p:cNvPr>
          <p:cNvSpPr/>
          <p:nvPr/>
        </p:nvSpPr>
        <p:spPr>
          <a:xfrm>
            <a:off x="4571999" y="3130848"/>
            <a:ext cx="9650263" cy="327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Macintosh PowerPoint</Application>
  <PresentationFormat>Custom</PresentationFormat>
  <Paragraphs>118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Source Sans Pro</vt:lpstr>
      <vt:lpstr>Wingdings</vt:lpstr>
      <vt:lpstr>Arial</vt:lpstr>
      <vt:lpstr>Courier New</vt:lpstr>
      <vt:lpstr>Roca One Bold</vt:lpstr>
      <vt:lpstr>Codec Pro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Tractor Dealership Business Plan</dc:title>
  <cp:lastModifiedBy>Graham, Audrey L</cp:lastModifiedBy>
  <cp:revision>2</cp:revision>
  <dcterms:created xsi:type="dcterms:W3CDTF">2006-08-16T00:00:00Z</dcterms:created>
  <dcterms:modified xsi:type="dcterms:W3CDTF">2024-05-07T02:45:44Z</dcterms:modified>
  <dc:identifier>DAGCgO-jdpw</dc:identifier>
</cp:coreProperties>
</file>